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4" r:id="rId4"/>
    <p:sldId id="261" r:id="rId5"/>
    <p:sldId id="273" r:id="rId6"/>
    <p:sldId id="274" r:id="rId7"/>
    <p:sldId id="258" r:id="rId8"/>
    <p:sldId id="262" r:id="rId9"/>
    <p:sldId id="275" r:id="rId10"/>
    <p:sldId id="278" r:id="rId11"/>
    <p:sldId id="277" r:id="rId12"/>
    <p:sldId id="264" r:id="rId13"/>
    <p:sldId id="265" r:id="rId14"/>
    <p:sldId id="266" r:id="rId15"/>
    <p:sldId id="268" r:id="rId16"/>
    <p:sldId id="279" r:id="rId17"/>
    <p:sldId id="269" r:id="rId18"/>
    <p:sldId id="286" r:id="rId19"/>
    <p:sldId id="280" r:id="rId20"/>
    <p:sldId id="281" r:id="rId21"/>
    <p:sldId id="282" r:id="rId22"/>
    <p:sldId id="283" r:id="rId23"/>
    <p:sldId id="270" r:id="rId24"/>
    <p:sldId id="285" r:id="rId2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AE9EC"/>
          </a:solidFill>
        </a:fill>
      </a:tcStyle>
    </a:wholeTbl>
    <a:band1H>
      <a:tcStyle>
        <a:tcBdr/>
        <a:fill>
          <a:solidFill>
            <a:srgbClr val="F4D0D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4D0D7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34B7A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34B7A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34B7A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34B7A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6" autoAdjust="0"/>
    <p:restoredTop sz="94660"/>
  </p:normalViewPr>
  <p:slideViewPr>
    <p:cSldViewPr snapToGrid="0">
      <p:cViewPr varScale="1">
        <p:scale>
          <a:sx n="55" d="100"/>
          <a:sy n="55" d="100"/>
        </p:scale>
        <p:origin x="7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Title-R1d.png">
            <a:extLst>
              <a:ext uri="{FF2B5EF4-FFF2-40B4-BE49-F238E27FC236}">
                <a16:creationId xmlns:a16="http://schemas.microsoft.com/office/drawing/2014/main" id="{CFFBDBE6-E63C-45CA-BB3B-5111C5A2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AB9ECF-B841-407B-B159-CD2214049C9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51011" y="1300788"/>
            <a:ext cx="8689972" cy="2509214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10B5D1A-A9FD-4BF4-A881-8FC28CFC550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51011" y="3886200"/>
            <a:ext cx="8689972" cy="1371600"/>
          </a:xfrm>
        </p:spPr>
        <p:txBody>
          <a:bodyPr anchorCtr="1"/>
          <a:lstStyle>
            <a:lvl1pPr marL="0" indent="0" algn="ctr">
              <a:buNone/>
              <a:defRPr sz="2200">
                <a:solidFill>
                  <a:srgbClr val="7F7F7F"/>
                </a:solidFill>
              </a:defRPr>
            </a:lvl1pPr>
          </a:lstStyle>
          <a:p>
            <a:pPr lvl="0"/>
            <a:r>
              <a:rPr lang="bg-BG"/>
              <a:t>Щракнете, за да редактирате стила на подзаглавието в образеца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BB1FD4-9D1F-4686-9F7B-D677CF1F7E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47567-E5BF-4B23-B71D-A8079FB7B022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20CCE3-F364-4633-9027-E4D0B355A5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BC6683-D27A-4798-AED2-9C2459A664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2C2C2E-25D6-4EEB-9629-576AF3D6D2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88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roplets-HD-Content-R1d.png">
            <a:extLst>
              <a:ext uri="{FF2B5EF4-FFF2-40B4-BE49-F238E27FC236}">
                <a16:creationId xmlns:a16="http://schemas.microsoft.com/office/drawing/2014/main" id="{0C0F4C15-2EDB-404A-B372-8D2F5BD8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FD08D4-D9DC-414C-90B3-02BB18CFD6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4289377"/>
            <a:ext cx="10364431" cy="811612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224BC0-48BF-45A2-9CAA-A28D3D52CF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84742" y="698263"/>
            <a:ext cx="9822530" cy="3214134"/>
          </a:xfrm>
          <a:ln w="82552" cap="sq">
            <a:solidFill>
              <a:srgbClr val="CCD8E7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217CF6F-C7CE-4325-A181-6AC1469990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5108725"/>
            <a:ext cx="10364449" cy="682471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DD18B77-F29E-4A2F-9AFA-5F7F0BEE59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C585A3-078B-4183-999C-F9F1D9065AD6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16B8855-285D-497E-A839-BADC271E5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5AFCDC3-FA8E-499D-A274-F734959C1B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02D529-1117-4197-BBDE-0FC8463255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5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CEFAE8EB-14BA-4028-A166-2669C6128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D3D869-DBDA-4F53-80CC-3D910334CD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10364449" cy="342724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44918-F038-47DB-9254-3696A569B4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4204822"/>
            <a:ext cx="10364449" cy="1586383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5D858-5572-42A7-985D-8C573F33C8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73C1C4-A7F3-4BC7-907F-6D63C36300E4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31DCE-7F2B-48ED-A601-4A135CD2D0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B4E62-6143-4B8E-8D6C-7A7387CC05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0B9FCF-B237-4965-B2EC-CE1B91C3FE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0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roplets-HD-Content-R1d.png">
            <a:extLst>
              <a:ext uri="{FF2B5EF4-FFF2-40B4-BE49-F238E27FC236}">
                <a16:creationId xmlns:a16="http://schemas.microsoft.com/office/drawing/2014/main" id="{7CEB0785-E170-48E1-ACA0-740560E4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B31103-EC15-4C23-8772-26B1429C6D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609603"/>
            <a:ext cx="9302748" cy="299290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B430C-D40C-49A5-A26F-8DDB448727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610032"/>
            <a:ext cx="8752298" cy="59478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20A1DBB-2757-4A6C-A6A1-4A7F651DBF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4372797"/>
            <a:ext cx="10364449" cy="1421050"/>
          </a:xfrm>
        </p:spPr>
        <p:txBody>
          <a:bodyPr anchor="ctr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411BABA-B9BA-405B-8A76-A70339F282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1CC653-8CD1-46E8-B509-6BBED5F610A7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6069C52-A857-423D-9573-C90CEEA199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0D0F1C8-FAF5-41B7-9980-8DACB0BAF7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D60B85-589F-401B-8F61-00F13B5AFE56}" type="slidenum">
              <a:t>‹#›</a:t>
            </a:fld>
            <a:endParaRPr lang="en-US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FD5DA04C-E967-4E26-B15E-BBAA4731DC2D}"/>
              </a:ext>
            </a:extLst>
          </p:cNvPr>
          <p:cNvSpPr txBox="1"/>
          <p:nvPr/>
        </p:nvSpPr>
        <p:spPr>
          <a:xfrm>
            <a:off x="1001487" y="75416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Tw Cen MT"/>
              </a:rPr>
              <a:t>“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FFBCA276-06EE-4C9E-84E3-C56A4FF63E29}"/>
              </a:ext>
            </a:extLst>
          </p:cNvPr>
          <p:cNvSpPr txBox="1"/>
          <p:nvPr/>
        </p:nvSpPr>
        <p:spPr>
          <a:xfrm>
            <a:off x="10557561" y="2993581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Tw Cen M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0571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65137B93-B8BB-47E6-8085-39FC10214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03EBD1-C6FF-453D-8E55-7BB14DCF0C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2138717"/>
            <a:ext cx="10364449" cy="251183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D620-BB5A-4C86-9B1F-B98BE600EA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4662333"/>
            <a:ext cx="10364449" cy="1140640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D0FEB-938B-4CA6-846B-77D4C8538A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A1DE55-207B-45C4-98BC-3690F8E587D0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CEDA7-D2B5-464D-8759-533FE5FC11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6990F-3896-4C5E-8413-F4AA7B0637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F5E0D6-58C1-496E-8E6C-457DDC254C5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roplets-HD-Content-R1d.png">
            <a:extLst>
              <a:ext uri="{FF2B5EF4-FFF2-40B4-BE49-F238E27FC236}">
                <a16:creationId xmlns:a16="http://schemas.microsoft.com/office/drawing/2014/main" id="{31D4BA2D-D7F5-4571-A8AD-7B77A214E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5E0DE8-2BB6-4086-ADCB-302CAD3EB2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10364449" cy="1605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81955D-7B46-488C-B744-201B4C875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2367088"/>
            <a:ext cx="3298972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6491759-C739-44A7-84C2-59A4A26521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2943353"/>
            <a:ext cx="3298972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5F2DD4-CF09-4362-B236-E640BA6818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52387" y="2367088"/>
            <a:ext cx="3291519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0426A90-5AB7-41B4-AA87-614507C151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350" y="2943353"/>
            <a:ext cx="3303352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B7C18CC-316F-4B5C-B86E-AF753B9D16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73293" y="2367088"/>
            <a:ext cx="3304925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782B5C7-3AF7-4B43-81F7-C9D4819515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73293" y="2943353"/>
            <a:ext cx="3304925" cy="2847843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E6B4297-7F50-44B4-9555-67C759AB7A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203DAF-7647-43CD-A4A7-0AF8EA5C9C4D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6166B76-04C3-4398-8CF9-017D2A11D8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16C6B8F-494D-4796-81A2-12C517E545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B0DFC-586E-4B74-83A6-6BFC48AAC4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7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roplets-HD-Content-R1d.png">
            <a:extLst>
              <a:ext uri="{FF2B5EF4-FFF2-40B4-BE49-F238E27FC236}">
                <a16:creationId xmlns:a16="http://schemas.microsoft.com/office/drawing/2014/main" id="{60FB3F83-7C48-47FF-981B-ECBA77B0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A14CFE-BBBC-41DF-910F-114EFD379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10773"/>
            <a:ext cx="10364449" cy="16039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5A53B83-86BF-453F-95AA-ADE4231140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4204822"/>
            <a:ext cx="3296412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2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D21674D-4FBA-4157-9562-86F54D2987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3778" y="2367088"/>
            <a:ext cx="3296412" cy="1524003"/>
          </a:xfrm>
          <a:ln w="82552" cap="sq">
            <a:solidFill>
              <a:srgbClr val="CCD8E7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E4A8F9-4AF6-4885-9470-ACFBA9E81D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78" y="4781077"/>
            <a:ext cx="3296412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F392701-24BD-4A84-A753-0C4F763683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2758" y="4204822"/>
            <a:ext cx="3301825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2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102BDF5-F973-4F90-994B-804F44DBC4C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441350" y="2367088"/>
            <a:ext cx="3303352" cy="1524003"/>
          </a:xfrm>
          <a:ln w="82552" cap="sq">
            <a:solidFill>
              <a:srgbClr val="CCD8E7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4B0C77-BAB7-4BCA-8EE5-62EC4DA22C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350" y="4781077"/>
            <a:ext cx="3303352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1B93FB-FE44-48C0-ACAF-F695809C13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73293" y="4204822"/>
            <a:ext cx="3300682" cy="576264"/>
          </a:xfrm>
        </p:spPr>
        <p:txBody>
          <a:bodyPr anchor="b" anchorCtr="1">
            <a:noAutofit/>
          </a:bodyPr>
          <a:lstStyle>
            <a:lvl1pPr marL="0" indent="0" algn="ctr">
              <a:lnSpc>
                <a:spcPct val="85000"/>
              </a:lnSpc>
              <a:buNone/>
              <a:defRPr sz="22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10F0640-7287-4164-ADC1-1F981F8A953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73293" y="2367088"/>
            <a:ext cx="3304925" cy="1524003"/>
          </a:xfrm>
          <a:ln w="82552" cap="sq">
            <a:solidFill>
              <a:srgbClr val="CCD8E7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D1CBDBF-1742-444A-A596-E63EFE638D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73174" y="4781077"/>
            <a:ext cx="3305053" cy="1010119"/>
          </a:xfrm>
        </p:spPr>
        <p:txBody>
          <a:bodyPr anchorCtr="1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9723C78F-456B-4E28-BA20-4D31A05A51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82031A-F631-45C8-A841-B5B7A39B45F7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C98413B-DB6A-4B1B-BA5E-D0476AAA37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453D5E3-4D80-474D-8E49-4C915F2CB6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1A53D6-D6C1-4724-A113-CF0BF6E640A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4070CCDF-C026-413D-97C2-3FDBDA44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8C444B-2C6A-441D-B9CD-D2F23B7D1B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130569D3-2052-411C-A2D5-D4E32DECDD2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10DD11-6241-4662-9C5B-AA1449394A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39415-033C-4DBA-BD94-F835EE5EE39C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0972E9-A764-4012-B3D6-2F8063FEEA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3D826C-04FB-4BD5-8D06-AB2DA23C11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F37C38-0F30-443F-B6BA-9C3402565C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3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HD-Content-R1d.png">
            <a:extLst>
              <a:ext uri="{FF2B5EF4-FFF2-40B4-BE49-F238E27FC236}">
                <a16:creationId xmlns:a16="http://schemas.microsoft.com/office/drawing/2014/main" id="{58E6EF8C-7E4D-477F-9304-93CAA230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Vertical Title 1">
            <a:extLst>
              <a:ext uri="{FF2B5EF4-FFF2-40B4-BE49-F238E27FC236}">
                <a16:creationId xmlns:a16="http://schemas.microsoft.com/office/drawing/2014/main" id="{64D7E002-7FA5-45E1-95FA-59AB374B41E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609603"/>
            <a:ext cx="2553324" cy="5181603"/>
          </a:xfrm>
        </p:spPr>
        <p:txBody>
          <a:bodyPr vert="eaVert" anchorCtr="0"/>
          <a:lstStyle>
            <a:lvl1pPr algn="l"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A82822C5-8E74-41A9-A939-20E0C981D79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13778" y="609603"/>
            <a:ext cx="7658721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BDF9D5-9330-41B5-8426-27BE4F2109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ABB19E-9578-4AEA-BE95-2F9A734910CE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50EFAE-A7CC-45A1-B2A9-CECF3488DA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6BC364-A430-479C-84A1-F229863994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83339F-9BD7-45DE-9146-58CB8441A0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0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roplets-HD-Content-R1d.png">
            <a:extLst>
              <a:ext uri="{FF2B5EF4-FFF2-40B4-BE49-F238E27FC236}">
                <a16:creationId xmlns:a16="http://schemas.microsoft.com/office/drawing/2014/main" id="{D23F5868-6CB1-4DA5-B57B-B937FA929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7905C4-DAB2-40CB-BE30-850EE2CA67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0CFBC-45D2-40B2-B44C-208FCE54E9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78" y="2367088"/>
            <a:ext cx="10363827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CCC60-03DB-4216-B9DE-AC456033ED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D90438-DAF8-467C-BB3A-6C2F14120CF9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3E6AFE-6896-4642-97F1-CAFDEA0679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E283E0-2954-411E-8CF6-5FCE09E191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F2ECBD-5722-4F28-A8F0-D8ED8208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62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roplets-HD-Content-R1d.png">
            <a:extLst>
              <a:ext uri="{FF2B5EF4-FFF2-40B4-BE49-F238E27FC236}">
                <a16:creationId xmlns:a16="http://schemas.microsoft.com/office/drawing/2014/main" id="{E0678FAA-8BA9-4971-8DFD-93AC8EE7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50016F-B444-41B6-B204-3105E3CE04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828565"/>
            <a:ext cx="10351748" cy="2736817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6BDBDD-6800-44C0-A489-612144FDD8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78" y="3657453"/>
            <a:ext cx="10351748" cy="136818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0B704-9EFA-4972-BB09-99FF5A8B33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8A24F3-5AC3-47D9-BA07-39E122E3CF16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91992F-D7AB-477F-AD81-3A38CEEAB1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7FE56-10C6-417B-BED8-273F3C4581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1675DD-D8E6-475C-9A92-5AD5B8FF457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roplets-HD-Content-R1d.png">
            <a:extLst>
              <a:ext uri="{FF2B5EF4-FFF2-40B4-BE49-F238E27FC236}">
                <a16:creationId xmlns:a16="http://schemas.microsoft.com/office/drawing/2014/main" id="{F58B440D-E544-4973-965A-7E0D4CC3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AC18AC-F65E-43A7-8BA9-A6182C4FB5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C9BBB9-31D9-4C10-95AD-D4734DAB60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78" y="2367088"/>
            <a:ext cx="5106027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78C655-C75A-4312-B82A-FE82FAC86F3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367088"/>
            <a:ext cx="5105396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22BA929-68AF-4A82-A0C4-3EE85C8666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B4AAA3-F950-43A7-B3CF-CB28D4A82607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0838BA6-B5AC-4B6B-842E-947D1C055F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D13A3B-2D62-43FE-A637-8AA9514B9D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8830A-CBE3-4400-B905-9C9A9BA0B3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8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Droplets-HD-Content-R1d.png">
            <a:extLst>
              <a:ext uri="{FF2B5EF4-FFF2-40B4-BE49-F238E27FC236}">
                <a16:creationId xmlns:a16="http://schemas.microsoft.com/office/drawing/2014/main" id="{3176444B-B642-49A2-9EF9-9CDD6002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418B71-B406-4861-8892-80501AED7C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E02A1F-6EC7-4049-9521-4E03309ADC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6328" y="2371020"/>
            <a:ext cx="4873477" cy="679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6F75B4-D687-4B56-9A58-05188864DA2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913778" y="3051014"/>
            <a:ext cx="5106027" cy="274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5E9C0C-5055-4189-B7C1-967F76A141C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96420" y="2371020"/>
            <a:ext cx="4881807" cy="679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58D9BB9-3A36-4529-8E56-1AF32E22631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3051014"/>
            <a:ext cx="5105396" cy="27401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3083E64-BFF7-40E9-B614-7EA10BD4D8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2FF12D-00E6-4ED4-BA1E-92E443B68ED8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B5D46AF-C680-44ED-866F-77B04D518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082BA6F9-E1ED-40A3-AE78-9EBE3783FC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6E6FA4-251F-44E5-A443-02CFC7E684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0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F000E360-1750-4218-96BA-41513E8F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D3B106-F35A-4C8D-8573-5B28448A07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142E78F-B463-4EB3-A07B-039808E49D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29C146-C5E3-446D-A159-5052ED982EC0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ED09660-11FA-4E63-8506-C38CD8DE51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857CB17-2B11-4FF1-B015-7C257DB55C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EF1BCC-8216-46CF-8A8E-6ACA65E43A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0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>
            <a:extLst>
              <a:ext uri="{FF2B5EF4-FFF2-40B4-BE49-F238E27FC236}">
                <a16:creationId xmlns:a16="http://schemas.microsoft.com/office/drawing/2014/main" id="{AC69706A-3E9A-4611-AF5B-388E538BA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35E0C53-5AB9-4E33-A2BA-338C83219F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1D2D5D-C710-47AF-9BF9-F1D67F62619D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CFDDC8A-14AB-4B78-B8B5-85B9D1DC06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C7FCFCC-2536-4306-A374-E748B11FD7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266AF9-3928-48EB-80C4-A9F588CF5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roplets-HD-Content-R1d.png">
            <a:extLst>
              <a:ext uri="{FF2B5EF4-FFF2-40B4-BE49-F238E27FC236}">
                <a16:creationId xmlns:a16="http://schemas.microsoft.com/office/drawing/2014/main" id="{965D55AA-951A-4F8C-A1AF-4FCCAE3A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889CB7-5B31-4554-8FBD-CB4BE93332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3935687" cy="2023256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692B51-A939-4C05-8523-93E325C88A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8065" y="609603"/>
            <a:ext cx="6200162" cy="5181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D389EC-458A-47BC-B142-1EE20826E1D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3778" y="2632850"/>
            <a:ext cx="3935687" cy="3158346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2C915E5-58E5-462D-953E-6D75CCF9B3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069DB3-7D75-40DA-A339-0B5668ACCB0D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2B15CC9-83BB-4C17-9AED-2DF2CCD89D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C643A3-E2C1-48BC-AF09-83F18C7E07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4A337B-401A-45D7-8DBC-8CB539C16F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roplets-HD-Content-R1d.png">
            <a:extLst>
              <a:ext uri="{FF2B5EF4-FFF2-40B4-BE49-F238E27FC236}">
                <a16:creationId xmlns:a16="http://schemas.microsoft.com/office/drawing/2014/main" id="{AE8DE163-AE4A-4934-8064-5B4BBC58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08F36-8FD2-4601-AD13-062F7C68C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09603"/>
            <a:ext cx="5934968" cy="2023256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B77779-134E-4D28-A4C1-A020A2B07FD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424799" y="609603"/>
            <a:ext cx="3255355" cy="5181603"/>
          </a:xfrm>
          <a:ln w="82552" cap="sq">
            <a:solidFill>
              <a:srgbClr val="CCD8E7"/>
            </a:solidFill>
            <a:prstDash val="solid"/>
            <a:miter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bg-BG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99C8ACB-1FFD-4F1C-9EDF-4A5517AB863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3796" y="2632850"/>
            <a:ext cx="5934949" cy="3158346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0B2CCD2-0DB1-4246-AE21-987FFA6569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4123A9-1F24-4394-BC3E-C28EEF796E82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462F0C4-4033-4F7B-B897-3B820A2C24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8780986-EE5F-4CAD-80A4-FE98453014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74410C-D0D2-4097-B6D5-65AA20FB89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7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FEEC0E2-B89F-4CF0-A46B-787D9A61D9AF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8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650FA52-5D8B-4780-B789-F12154038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18518"/>
            <a:ext cx="10364449" cy="1596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F794F3-4678-46A5-913C-9AC1BB51EE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78" y="2367088"/>
            <a:ext cx="10364449" cy="342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A5D40B-AFE4-4CD0-A1C8-5B714DE9D47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78738" y="58832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278DEB2A-40BB-4047-9C18-45B764C6FFCE}" type="datetime1">
              <a:rPr lang="en-US"/>
              <a:pPr lvl="0"/>
              <a:t>10/2/2020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1F5481-10B7-4577-8CA6-2A30B698E37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13778" y="5883277"/>
            <a:ext cx="667288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3441DE-2166-448E-97B1-0096998CF9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14008" y="5883277"/>
            <a:ext cx="76421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CB63CFA3-DEE8-44C7-ABC8-D310AD4FF0A2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bg-BG" sz="36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bg-BG" sz="20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bg-BG" sz="1800" b="0" i="0" u="none" strike="noStrike" kern="1200" cap="all" spc="0" baseline="0">
          <a:solidFill>
            <a:srgbClr val="000000"/>
          </a:solidFill>
          <a:uFillTx/>
          <a:latin typeface="Tw Cen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bg-BG" sz="1600" b="0" i="0" u="none" strike="noStrike" kern="1200" cap="all" spc="0" baseline="0">
          <a:solidFill>
            <a:srgbClr val="000000"/>
          </a:solidFill>
          <a:uFillTx/>
          <a:latin typeface="Tw Cen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bg-BG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bg-BG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CF8D4082-8011-4DD1-949E-FB4A4BA435E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5B29B-F305-4A2B-9DB1-EDFF575A0BE3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Картина 5">
            <a:extLst>
              <a:ext uri="{FF2B5EF4-FFF2-40B4-BE49-F238E27FC236}">
                <a16:creationId xmlns:a16="http://schemas.microsoft.com/office/drawing/2014/main" id="{4F33BE7C-8D92-4D0F-BE55-DBDE5408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58" r="19608"/>
          <a:stretch>
            <a:fillRect/>
          </a:stretch>
        </p:blipFill>
        <p:spPr>
          <a:xfrm>
            <a:off x="7315200" y="9"/>
            <a:ext cx="487679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28">
            <a:extLst>
              <a:ext uri="{FF2B5EF4-FFF2-40B4-BE49-F238E27FC236}">
                <a16:creationId xmlns:a16="http://schemas.microsoft.com/office/drawing/2014/main" id="{9D2E5290-F287-402D-9903-2F5F2ABD6AD1}"/>
              </a:ext>
            </a:extLst>
          </p:cNvPr>
          <p:cNvSpPr>
            <a:spLocks noMove="1" noResize="1"/>
          </p:cNvSpPr>
          <p:nvPr/>
        </p:nvSpPr>
        <p:spPr>
          <a:xfrm>
            <a:off x="7275963" y="0"/>
            <a:ext cx="81308" cy="6858000"/>
          </a:xfrm>
          <a:prstGeom prst="rect">
            <a:avLst/>
          </a:prstGeom>
          <a:gradFill>
            <a:gsLst>
              <a:gs pos="0">
                <a:srgbClr val="BBBBBB"/>
              </a:gs>
              <a:gs pos="100000">
                <a:srgbClr val="8A8A8A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01D4AFCC-A4AF-43A7-941C-4D5F754E2DBD}"/>
              </a:ext>
            </a:extLst>
          </p:cNvPr>
          <p:cNvPicPr>
            <a:picLocks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Заглавие 1">
            <a:extLst>
              <a:ext uri="{FF2B5EF4-FFF2-40B4-BE49-F238E27FC236}">
                <a16:creationId xmlns:a16="http://schemas.microsoft.com/office/drawing/2014/main" id="{B5916596-57BF-495A-BDC6-25792210E4B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81078" y="1358898"/>
            <a:ext cx="5280029" cy="2730498"/>
          </a:xfrm>
        </p:spPr>
        <p:txBody>
          <a:bodyPr/>
          <a:lstStyle/>
          <a:p>
            <a:pPr lvl="0"/>
            <a:r>
              <a:rPr lang="ru-RU" sz="2600" dirty="0"/>
              <a:t>ПРОФЕСИОНАЛНО ПОРТФОЛИО</a:t>
            </a:r>
            <a:br>
              <a:rPr lang="ru-RU" sz="2600" dirty="0"/>
            </a:br>
            <a:r>
              <a:rPr lang="ru-RU" sz="2600" dirty="0"/>
              <a:t>НА Оля Борисова </a:t>
            </a:r>
            <a:br>
              <a:rPr lang="ru-RU" sz="2600" dirty="0"/>
            </a:br>
            <a:r>
              <a:rPr lang="ru-RU" sz="2600" dirty="0"/>
              <a:t>Георгиева - </a:t>
            </a:r>
            <a:r>
              <a:rPr lang="ru-RU" sz="2600" dirty="0" err="1"/>
              <a:t>Стринска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/>
            </a:r>
            <a:br>
              <a:rPr lang="ru-RU" sz="2600" dirty="0"/>
            </a:br>
            <a:endParaRPr lang="bg-BG" sz="2600" dirty="0"/>
          </a:p>
        </p:txBody>
      </p:sp>
      <p:sp>
        <p:nvSpPr>
          <p:cNvPr id="8" name="Подзаглавие 2">
            <a:extLst>
              <a:ext uri="{FF2B5EF4-FFF2-40B4-BE49-F238E27FC236}">
                <a16:creationId xmlns:a16="http://schemas.microsoft.com/office/drawing/2014/main" id="{5A2CF996-183E-4B27-BBB7-8A8FFB18407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20149" y="4165604"/>
            <a:ext cx="5140957" cy="1371600"/>
          </a:xfrm>
        </p:spPr>
        <p:txBody>
          <a:bodyPr/>
          <a:lstStyle/>
          <a:p>
            <a:r>
              <a:rPr lang="bg-BG" dirty="0"/>
              <a:t>Учител по философия в професионална гимназия по туризъм, град </a:t>
            </a:r>
            <a:r>
              <a:rPr lang="bg-BG" dirty="0" err="1"/>
              <a:t>самоков</a:t>
            </a:r>
            <a:endParaRPr lang="bg-B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AEA5FE53-AF4F-4CB5-9CF9-A671265F4FAB}"/>
              </a:ext>
            </a:extLst>
          </p:cNvPr>
          <p:cNvSpPr>
            <a:spLocks noMove="1" noResize="1"/>
          </p:cNvSpPr>
          <p:nvPr/>
        </p:nvSpPr>
        <p:spPr>
          <a:xfrm>
            <a:off x="4059936" y="0"/>
            <a:ext cx="813206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7E3F2E39-6B14-478E-A471-C25C0705530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05993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  <a:effectLst>
            <a:outerShdw dist="12701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27E3164F-DEE3-4BAB-863F-DA81404FE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076" y="1314449"/>
            <a:ext cx="2844003" cy="3680240"/>
          </a:xfrm>
        </p:spPr>
        <p:txBody>
          <a:bodyPr anchorCtr="0"/>
          <a:lstStyle/>
          <a:p>
            <a:pPr lvl="0" algn="l"/>
            <a:r>
              <a:rPr lang="bg-BG" sz="2100" i="1"/>
              <a:t>Участие в квалификационни курсове:</a:t>
            </a:r>
            <a:endParaRPr lang="bg-BG" sz="210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DF7C0209-CAD0-4F33-A4EA-E5DBB312FAD4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r="66700" b="77917"/>
          <a:stretch>
            <a:fillRect/>
          </a:stretch>
        </p:blipFill>
        <p:spPr>
          <a:xfrm>
            <a:off x="0" y="0"/>
            <a:ext cx="405993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38CE243C-CEB2-4250-A3E5-F0E8CCE78726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78750" t="72830" b="14149"/>
          <a:stretch>
            <a:fillRect/>
          </a:stretch>
        </p:blipFill>
        <p:spPr>
          <a:xfrm>
            <a:off x="1377058" y="5962902"/>
            <a:ext cx="2590796" cy="89292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825FF824-F653-4018-9446-A5FFFB31CD71}"/>
              </a:ext>
            </a:extLst>
          </p:cNvPr>
          <p:cNvGrpSpPr/>
          <p:nvPr/>
        </p:nvGrpSpPr>
        <p:grpSpPr>
          <a:xfrm>
            <a:off x="4594229" y="888997"/>
            <a:ext cx="6683367" cy="4606931"/>
            <a:chOff x="4594229" y="888997"/>
            <a:chExt cx="6683367" cy="4606931"/>
          </a:xfrm>
        </p:grpSpPr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F3A66781-3DF9-4B6C-9F10-765895FD4A51}"/>
                </a:ext>
              </a:extLst>
            </p:cNvPr>
            <p:cNvSpPr/>
            <p:nvPr/>
          </p:nvSpPr>
          <p:spPr>
            <a:xfrm>
              <a:off x="4594229" y="888997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964AA"/>
                </a:gs>
                <a:gs pos="100000">
                  <a:srgbClr val="AE419D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5247" tIns="105247" rIns="1515663" bIns="10524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„ Ролята на лидерството за повишаване качеството на учебно – възпитателния процес“ Удостоверение № 23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 - 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026/09.03.2020 г. 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1E86726E-DA00-4225-9108-E37571B8B165}"/>
                </a:ext>
              </a:extLst>
            </p:cNvPr>
            <p:cNvSpPr/>
            <p:nvPr/>
          </p:nvSpPr>
          <p:spPr>
            <a:xfrm>
              <a:off x="5095475" y="2501423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A36CC1"/>
                </a:gs>
                <a:gs pos="100000">
                  <a:srgbClr val="934BB6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5247" tIns="105247" rIns="1504855" bIns="10524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Методика на обучението по БДП в 8 – 12 клас Удостоверение за повишаване на квалификацията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83266264-F41F-47E0-831D-21FFE4BFE26C}"/>
                </a:ext>
              </a:extLst>
            </p:cNvPr>
            <p:cNvSpPr/>
            <p:nvPr/>
          </p:nvSpPr>
          <p:spPr>
            <a:xfrm>
              <a:off x="5596731" y="4113849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8879C4"/>
                </a:gs>
                <a:gs pos="100000">
                  <a:srgbClr val="6F5B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5247" tIns="105247" rIns="1504855" bIns="10524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Всеки ученик ще бъде отличник“: практики за активизиране на учениците и стимулиране на ученическата активност Удостоверение № 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VII - 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0406/17.12.2018 г. 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23AA6810-AA67-4024-A4F1-9B692DBDCAC7}"/>
                </a:ext>
              </a:extLst>
            </p:cNvPr>
            <p:cNvSpPr/>
            <p:nvPr/>
          </p:nvSpPr>
          <p:spPr>
            <a:xfrm>
              <a:off x="9376742" y="1937074"/>
              <a:ext cx="898352" cy="898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8350"/>
                <a:gd name="f7" fmla="val 494093"/>
                <a:gd name="f8" fmla="val 202129"/>
                <a:gd name="f9" fmla="val 696221"/>
                <a:gd name="f10" fmla="val 449175"/>
                <a:gd name="f11" fmla="+- 0 0 -90"/>
                <a:gd name="f12" fmla="*/ f3 1 898350"/>
                <a:gd name="f13" fmla="*/ f4 1 89835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898350"/>
                <a:gd name="f20" fmla="*/ 0 f17 1"/>
                <a:gd name="f21" fmla="*/ 494093 f17 1"/>
                <a:gd name="f22" fmla="*/ 202129 f17 1"/>
                <a:gd name="f23" fmla="*/ 696221 f17 1"/>
                <a:gd name="f24" fmla="*/ 898350 f17 1"/>
                <a:gd name="f25" fmla="*/ 449175 f17 1"/>
                <a:gd name="f26" fmla="+- f18 0 f1"/>
                <a:gd name="f27" fmla="*/ f20 1 898350"/>
                <a:gd name="f28" fmla="*/ f21 1 898350"/>
                <a:gd name="f29" fmla="*/ f22 1 898350"/>
                <a:gd name="f30" fmla="*/ f23 1 898350"/>
                <a:gd name="f31" fmla="*/ f24 1 898350"/>
                <a:gd name="f32" fmla="*/ f25 1 89835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898350" h="89835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3CDDE">
                <a:alpha val="90000"/>
              </a:srgbClr>
            </a:solidFill>
            <a:ln w="9528" cap="flat">
              <a:solidFill>
                <a:srgbClr val="B4A3B1">
                  <a:alpha val="90000"/>
                </a:srgbClr>
              </a:solidFill>
              <a:prstDash val="solid"/>
            </a:ln>
          </p:spPr>
          <p:txBody>
            <a:bodyPr vert="horz" wrap="square" lIns="247848" tIns="45720" rIns="247848" bIns="268065" anchor="ctr" anchorCtr="1" compatLnSpc="1">
              <a:noAutofit/>
            </a:bodyPr>
            <a:lstStyle/>
            <a:p>
              <a:pPr marL="0" marR="0" lvl="0" indent="0" algn="ctr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5250891A-6D5B-4E0F-9FDF-00E3662A4F26}"/>
                </a:ext>
              </a:extLst>
            </p:cNvPr>
            <p:cNvSpPr/>
            <p:nvPr/>
          </p:nvSpPr>
          <p:spPr>
            <a:xfrm>
              <a:off x="9877998" y="3540282"/>
              <a:ext cx="898352" cy="898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8350"/>
                <a:gd name="f7" fmla="val 494093"/>
                <a:gd name="f8" fmla="val 202129"/>
                <a:gd name="f9" fmla="val 696221"/>
                <a:gd name="f10" fmla="val 449175"/>
                <a:gd name="f11" fmla="+- 0 0 -90"/>
                <a:gd name="f12" fmla="*/ f3 1 898350"/>
                <a:gd name="f13" fmla="*/ f4 1 89835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898350"/>
                <a:gd name="f20" fmla="*/ 0 f17 1"/>
                <a:gd name="f21" fmla="*/ 494093 f17 1"/>
                <a:gd name="f22" fmla="*/ 202129 f17 1"/>
                <a:gd name="f23" fmla="*/ 696221 f17 1"/>
                <a:gd name="f24" fmla="*/ 898350 f17 1"/>
                <a:gd name="f25" fmla="*/ 449175 f17 1"/>
                <a:gd name="f26" fmla="+- f18 0 f1"/>
                <a:gd name="f27" fmla="*/ f20 1 898350"/>
                <a:gd name="f28" fmla="*/ f21 1 898350"/>
                <a:gd name="f29" fmla="*/ f22 1 898350"/>
                <a:gd name="f30" fmla="*/ f23 1 898350"/>
                <a:gd name="f31" fmla="*/ f24 1 898350"/>
                <a:gd name="f32" fmla="*/ f25 1 89835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898350" h="89835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4D1E6">
                <a:alpha val="90000"/>
              </a:srgbClr>
            </a:solidFill>
            <a:ln w="9528" cap="flat">
              <a:solidFill>
                <a:srgbClr val="A8A6B7">
                  <a:alpha val="90000"/>
                </a:srgbClr>
              </a:solidFill>
              <a:prstDash val="solid"/>
            </a:ln>
          </p:spPr>
          <p:txBody>
            <a:bodyPr vert="horz" wrap="square" lIns="247848" tIns="45720" rIns="247848" bIns="268065" anchor="ctr" anchorCtr="1" compatLnSpc="1">
              <a:noAutofit/>
            </a:bodyPr>
            <a:lstStyle/>
            <a:p>
              <a:pPr marL="0" marR="0" lvl="0" indent="0" algn="ctr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2C227F19-1C0B-4BF1-8E68-2CCB4F70AD2B}"/>
              </a:ext>
            </a:extLst>
          </p:cNvPr>
          <p:cNvSpPr>
            <a:spLocks noMove="1" noResize="1"/>
          </p:cNvSpPr>
          <p:nvPr/>
        </p:nvSpPr>
        <p:spPr>
          <a:xfrm>
            <a:off x="4059936" y="0"/>
            <a:ext cx="813206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BAB3E116-6436-4988-93A3-FB86A53CC15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05993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  <a:effectLst>
            <a:outerShdw dist="12701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64D3BC7A-8A6D-41A1-8E12-156B5D0EDB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076" y="1314449"/>
            <a:ext cx="2844003" cy="3680240"/>
          </a:xfrm>
        </p:spPr>
        <p:txBody>
          <a:bodyPr anchorCtr="0"/>
          <a:lstStyle/>
          <a:p>
            <a:pPr lvl="0" algn="l"/>
            <a:r>
              <a:rPr lang="bg-BG" sz="2100" i="1"/>
              <a:t>Участие в квалификационни курсове:</a:t>
            </a:r>
            <a:endParaRPr lang="bg-BG" sz="210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2FB7A185-11BD-46BF-B961-8B9415958E8C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r="66700" b="77917"/>
          <a:stretch>
            <a:fillRect/>
          </a:stretch>
        </p:blipFill>
        <p:spPr>
          <a:xfrm>
            <a:off x="0" y="0"/>
            <a:ext cx="405993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3D8A574B-5CD8-422A-9C98-9273E4827F7E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78750" t="72830" b="14149"/>
          <a:stretch>
            <a:fillRect/>
          </a:stretch>
        </p:blipFill>
        <p:spPr>
          <a:xfrm>
            <a:off x="1377058" y="5962902"/>
            <a:ext cx="2590796" cy="89292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191D3484-0F26-4489-B925-DF57B8860EED}"/>
              </a:ext>
            </a:extLst>
          </p:cNvPr>
          <p:cNvGrpSpPr/>
          <p:nvPr/>
        </p:nvGrpSpPr>
        <p:grpSpPr>
          <a:xfrm>
            <a:off x="4594229" y="888997"/>
            <a:ext cx="6683366" cy="4606920"/>
            <a:chOff x="4594229" y="888997"/>
            <a:chExt cx="6683366" cy="4606920"/>
          </a:xfrm>
        </p:grpSpPr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18799B13-86F4-4911-A830-7813C4654FB4}"/>
                </a:ext>
              </a:extLst>
            </p:cNvPr>
            <p:cNvSpPr/>
            <p:nvPr/>
          </p:nvSpPr>
          <p:spPr>
            <a:xfrm>
              <a:off x="4594229" y="8889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964AA"/>
                </a:gs>
                <a:gs pos="100000">
                  <a:srgbClr val="AE419D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94457" tIns="94457" rIns="1214396" bIns="9445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,,Методи и средства за справяне с проблемно поведение на ученици в клас'' Удостоверение № 161/26.05.2018 г.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20387538-FDA3-49B5-A4A2-9FA4FCE14D36}"/>
                </a:ext>
              </a:extLst>
            </p:cNvPr>
            <p:cNvSpPr/>
            <p:nvPr/>
          </p:nvSpPr>
          <p:spPr>
            <a:xfrm>
              <a:off x="5042010" y="20867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AF69BE"/>
                </a:gs>
                <a:gs pos="100000">
                  <a:srgbClr val="A147B4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94457" tIns="94457" rIns="1201027" bIns="9445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Обучение за работа със софтуерната платформа ,,Учителско портфолио.‚‘ Удостоверение № 290 - 10/05.11.2018 г. 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7EFD5576-1BBB-4E59-8850-6448370D0F57}"/>
                </a:ext>
              </a:extLst>
            </p:cNvPr>
            <p:cNvSpPr/>
            <p:nvPr/>
          </p:nvSpPr>
          <p:spPr>
            <a:xfrm>
              <a:off x="5483117" y="32845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996FC3"/>
                </a:gs>
                <a:gs pos="100000">
                  <a:srgbClr val="854F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94457" tIns="94457" rIns="1194352" bIns="9445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„Екипната работа между учители, ученици и родители“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 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Удостоверение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 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удостоверение №  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52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/1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6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.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09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.201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7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 г.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EBD8EEFF-3224-4BBE-B0E4-78393E7930EA}"/>
                </a:ext>
              </a:extLst>
            </p:cNvPr>
            <p:cNvSpPr/>
            <p:nvPr/>
          </p:nvSpPr>
          <p:spPr>
            <a:xfrm>
              <a:off x="5930898" y="44823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8879C4"/>
                </a:gs>
                <a:gs pos="100000">
                  <a:srgbClr val="6F5B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94457" tIns="94457" rIns="1201027" bIns="94457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,,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Емоционална компетентност на работното място “ удостоверение № 93/07.11.201</a:t>
              </a:r>
              <a:r>
                <a:rPr lang="en-US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7</a:t>
              </a: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 г.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A1F54F53-B812-4DB9-8234-8E12A999D036}"/>
                </a:ext>
              </a:extLst>
            </p:cNvPr>
            <p:cNvSpPr/>
            <p:nvPr/>
          </p:nvSpPr>
          <p:spPr>
            <a:xfrm>
              <a:off x="9282138" y="16652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3CDDE">
                <a:alpha val="90000"/>
              </a:srgbClr>
            </a:solidFill>
            <a:ln w="9528" cap="flat">
              <a:solidFill>
                <a:srgbClr val="B4A3B1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23B4BF10-DDDA-4163-89E8-BA486F8B5B64}"/>
                </a:ext>
              </a:extLst>
            </p:cNvPr>
            <p:cNvSpPr/>
            <p:nvPr/>
          </p:nvSpPr>
          <p:spPr>
            <a:xfrm>
              <a:off x="9729920" y="28630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ECFE4">
                <a:alpha val="90000"/>
              </a:srgbClr>
            </a:solidFill>
            <a:ln w="9528" cap="flat">
              <a:solidFill>
                <a:srgbClr val="B0A5B6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4" name="Свободна форма: фигура 13">
              <a:extLst>
                <a:ext uri="{FF2B5EF4-FFF2-40B4-BE49-F238E27FC236}">
                  <a16:creationId xmlns:a16="http://schemas.microsoft.com/office/drawing/2014/main" id="{679B8CA9-0F33-41FE-8D61-64FC519EC057}"/>
                </a:ext>
              </a:extLst>
            </p:cNvPr>
            <p:cNvSpPr/>
            <p:nvPr/>
          </p:nvSpPr>
          <p:spPr>
            <a:xfrm>
              <a:off x="10171026" y="40608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4D1E6">
                <a:alpha val="90000"/>
              </a:srgbClr>
            </a:solidFill>
            <a:ln w="9528" cap="flat">
              <a:solidFill>
                <a:srgbClr val="A8A6B7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AA5210FE-735D-4FB9-9F91-B4EEC792E341}"/>
              </a:ext>
            </a:extLst>
          </p:cNvPr>
          <p:cNvSpPr>
            <a:spLocks noMove="1" noResize="1"/>
          </p:cNvSpPr>
          <p:nvPr/>
        </p:nvSpPr>
        <p:spPr>
          <a:xfrm>
            <a:off x="4059936" y="0"/>
            <a:ext cx="813206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1E74AD95-0961-407B-827D-0E31373E3F5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05993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  <a:effectLst>
            <a:outerShdw dist="12701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97A6F6CB-6236-419D-978E-E1C9C14B4A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076" y="1314449"/>
            <a:ext cx="2844003" cy="3680240"/>
          </a:xfrm>
        </p:spPr>
        <p:txBody>
          <a:bodyPr anchorCtr="0"/>
          <a:lstStyle/>
          <a:p>
            <a:pPr lvl="0" algn="l"/>
            <a:r>
              <a:rPr lang="bg-BG" sz="2100"/>
              <a:t/>
            </a:r>
            <a:br>
              <a:rPr lang="bg-BG" sz="2100"/>
            </a:br>
            <a:r>
              <a:rPr lang="bg-BG" sz="2100" i="1"/>
              <a:t>Участие в квалификационни курсове:</a:t>
            </a:r>
            <a:endParaRPr lang="bg-BG" sz="210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9A1C98E5-3761-46B7-B6EB-CAEDF531AA03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r="66700" b="77917"/>
          <a:stretch>
            <a:fillRect/>
          </a:stretch>
        </p:blipFill>
        <p:spPr>
          <a:xfrm>
            <a:off x="0" y="0"/>
            <a:ext cx="405993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E4E9C8C6-9E44-4D4D-88E8-99065DE85543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78750" t="72830" b="14149"/>
          <a:stretch>
            <a:fillRect/>
          </a:stretch>
        </p:blipFill>
        <p:spPr>
          <a:xfrm>
            <a:off x="1377058" y="5962902"/>
            <a:ext cx="2590796" cy="89292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09B0D3CB-E184-4641-9752-13B5EAA2A024}"/>
              </a:ext>
            </a:extLst>
          </p:cNvPr>
          <p:cNvGrpSpPr/>
          <p:nvPr/>
        </p:nvGrpSpPr>
        <p:grpSpPr>
          <a:xfrm>
            <a:off x="4594229" y="888997"/>
            <a:ext cx="6683367" cy="4606931"/>
            <a:chOff x="4594229" y="888997"/>
            <a:chExt cx="6683367" cy="4606931"/>
          </a:xfrm>
        </p:grpSpPr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F3072C1C-3065-4A3F-99B7-F8E30C27BF1A}"/>
                </a:ext>
              </a:extLst>
            </p:cNvPr>
            <p:cNvSpPr/>
            <p:nvPr/>
          </p:nvSpPr>
          <p:spPr>
            <a:xfrm>
              <a:off x="4594229" y="888997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964AA"/>
                </a:gs>
                <a:gs pos="100000">
                  <a:srgbClr val="AE419D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1443" tIns="101443" rIns="1511850" bIns="101443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Удостоверение с  регистрационен номер 6721 от 12. 11. 2016 година за успешно завършен курс на тема „ Технология на създаване на дидактически тестове.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2CA40DB8-6E37-4F25-8FCC-9DFBC382D48C}"/>
                </a:ext>
              </a:extLst>
            </p:cNvPr>
            <p:cNvSpPr/>
            <p:nvPr/>
          </p:nvSpPr>
          <p:spPr>
            <a:xfrm>
              <a:off x="5095475" y="2501423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A36CC1"/>
                </a:gs>
                <a:gs pos="100000">
                  <a:srgbClr val="934BB6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1443" tIns="101443" rIns="1501042" bIns="101443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Удостоверение с регистрационен номер 6719 от 11.11.2016 година за успешно завършен курс на обучение на тема „ Портфолиото – съвременна образователна технология”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EB037590-5E79-433F-9F85-8D428679822E}"/>
                </a:ext>
              </a:extLst>
            </p:cNvPr>
            <p:cNvSpPr/>
            <p:nvPr/>
          </p:nvSpPr>
          <p:spPr>
            <a:xfrm>
              <a:off x="5596731" y="4113849"/>
              <a:ext cx="5680865" cy="13820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80868"/>
                <a:gd name="f7" fmla="val 1382077"/>
                <a:gd name="f8" fmla="val 138208"/>
                <a:gd name="f9" fmla="val 61878"/>
                <a:gd name="f10" fmla="val 5542660"/>
                <a:gd name="f11" fmla="val 5618990"/>
                <a:gd name="f12" fmla="val 1243869"/>
                <a:gd name="f13" fmla="val 1320199"/>
                <a:gd name="f14" fmla="+- 0 0 -90"/>
                <a:gd name="f15" fmla="*/ f3 1 5680868"/>
                <a:gd name="f16" fmla="*/ f4 1 138207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680868"/>
                <a:gd name="f25" fmla="*/ f21 1 1382077"/>
                <a:gd name="f26" fmla="*/ 0 f22 1"/>
                <a:gd name="f27" fmla="*/ 138208 f21 1"/>
                <a:gd name="f28" fmla="*/ 138208 f22 1"/>
                <a:gd name="f29" fmla="*/ 0 f21 1"/>
                <a:gd name="f30" fmla="*/ 5542660 f22 1"/>
                <a:gd name="f31" fmla="*/ 5680868 f22 1"/>
                <a:gd name="f32" fmla="*/ 1243869 f21 1"/>
                <a:gd name="f33" fmla="*/ 1382077 f21 1"/>
                <a:gd name="f34" fmla="+- f23 0 f1"/>
                <a:gd name="f35" fmla="*/ f26 1 5680868"/>
                <a:gd name="f36" fmla="*/ f27 1 1382077"/>
                <a:gd name="f37" fmla="*/ f28 1 5680868"/>
                <a:gd name="f38" fmla="*/ f29 1 1382077"/>
                <a:gd name="f39" fmla="*/ f30 1 5680868"/>
                <a:gd name="f40" fmla="*/ f31 1 5680868"/>
                <a:gd name="f41" fmla="*/ f32 1 1382077"/>
                <a:gd name="f42" fmla="*/ f33 1 138207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680868" h="138207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8879C4"/>
                </a:gs>
                <a:gs pos="100000">
                  <a:srgbClr val="6F5B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01443" tIns="101443" rIns="1501042" bIns="101443" anchor="ctr" anchorCtr="0" compatLnSpc="1">
              <a:noAutofit/>
            </a:bodyPr>
            <a:lstStyle/>
            <a:p>
              <a:pPr marL="0" marR="0" lvl="0" indent="0" algn="l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Свидетелство за пета професионална квалификационна степен с регистрационен номер 13663 от 04.11.2015 година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A9D0AFEC-89BF-4EC7-9587-D9B3052186AA}"/>
                </a:ext>
              </a:extLst>
            </p:cNvPr>
            <p:cNvSpPr/>
            <p:nvPr/>
          </p:nvSpPr>
          <p:spPr>
            <a:xfrm>
              <a:off x="9376742" y="1937074"/>
              <a:ext cx="898352" cy="898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8350"/>
                <a:gd name="f7" fmla="val 494093"/>
                <a:gd name="f8" fmla="val 202129"/>
                <a:gd name="f9" fmla="val 696221"/>
                <a:gd name="f10" fmla="val 449175"/>
                <a:gd name="f11" fmla="+- 0 0 -90"/>
                <a:gd name="f12" fmla="*/ f3 1 898350"/>
                <a:gd name="f13" fmla="*/ f4 1 89835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898350"/>
                <a:gd name="f20" fmla="*/ 0 f17 1"/>
                <a:gd name="f21" fmla="*/ 494093 f17 1"/>
                <a:gd name="f22" fmla="*/ 202129 f17 1"/>
                <a:gd name="f23" fmla="*/ 696221 f17 1"/>
                <a:gd name="f24" fmla="*/ 898350 f17 1"/>
                <a:gd name="f25" fmla="*/ 449175 f17 1"/>
                <a:gd name="f26" fmla="+- f18 0 f1"/>
                <a:gd name="f27" fmla="*/ f20 1 898350"/>
                <a:gd name="f28" fmla="*/ f21 1 898350"/>
                <a:gd name="f29" fmla="*/ f22 1 898350"/>
                <a:gd name="f30" fmla="*/ f23 1 898350"/>
                <a:gd name="f31" fmla="*/ f24 1 898350"/>
                <a:gd name="f32" fmla="*/ f25 1 89835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898350" h="89835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3CDDE">
                <a:alpha val="90000"/>
              </a:srgbClr>
            </a:solidFill>
            <a:ln w="9528" cap="flat">
              <a:solidFill>
                <a:srgbClr val="B4A3B1">
                  <a:alpha val="90000"/>
                </a:srgbClr>
              </a:solidFill>
              <a:prstDash val="solid"/>
            </a:ln>
          </p:spPr>
          <p:txBody>
            <a:bodyPr vert="horz" wrap="square" lIns="247848" tIns="45720" rIns="247848" bIns="268065" anchor="ctr" anchorCtr="1" compatLnSpc="1">
              <a:noAutofit/>
            </a:bodyPr>
            <a:lstStyle/>
            <a:p>
              <a:pPr marL="0" marR="0" lvl="0" indent="0" algn="ctr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1B72CE72-9E99-4DE0-A336-CBE91F24E67B}"/>
                </a:ext>
              </a:extLst>
            </p:cNvPr>
            <p:cNvSpPr/>
            <p:nvPr/>
          </p:nvSpPr>
          <p:spPr>
            <a:xfrm>
              <a:off x="9877998" y="3540282"/>
              <a:ext cx="898352" cy="8983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98350"/>
                <a:gd name="f7" fmla="val 494093"/>
                <a:gd name="f8" fmla="val 202129"/>
                <a:gd name="f9" fmla="val 696221"/>
                <a:gd name="f10" fmla="val 449175"/>
                <a:gd name="f11" fmla="+- 0 0 -90"/>
                <a:gd name="f12" fmla="*/ f3 1 898350"/>
                <a:gd name="f13" fmla="*/ f4 1 89835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898350"/>
                <a:gd name="f20" fmla="*/ 0 f17 1"/>
                <a:gd name="f21" fmla="*/ 494093 f17 1"/>
                <a:gd name="f22" fmla="*/ 202129 f17 1"/>
                <a:gd name="f23" fmla="*/ 696221 f17 1"/>
                <a:gd name="f24" fmla="*/ 898350 f17 1"/>
                <a:gd name="f25" fmla="*/ 449175 f17 1"/>
                <a:gd name="f26" fmla="+- f18 0 f1"/>
                <a:gd name="f27" fmla="*/ f20 1 898350"/>
                <a:gd name="f28" fmla="*/ f21 1 898350"/>
                <a:gd name="f29" fmla="*/ f22 1 898350"/>
                <a:gd name="f30" fmla="*/ f23 1 898350"/>
                <a:gd name="f31" fmla="*/ f24 1 898350"/>
                <a:gd name="f32" fmla="*/ f25 1 89835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898350" h="89835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4D1E6">
                <a:alpha val="90000"/>
              </a:srgbClr>
            </a:solidFill>
            <a:ln w="9528" cap="flat">
              <a:solidFill>
                <a:srgbClr val="A8A6B7">
                  <a:alpha val="90000"/>
                </a:srgbClr>
              </a:solidFill>
              <a:prstDash val="solid"/>
            </a:ln>
          </p:spPr>
          <p:txBody>
            <a:bodyPr vert="horz" wrap="square" lIns="247848" tIns="45720" rIns="247848" bIns="268065" anchor="ctr" anchorCtr="1" compatLnSpc="1">
              <a:noAutofit/>
            </a:bodyPr>
            <a:lstStyle/>
            <a:p>
              <a:pPr marL="0" marR="0" lvl="0" indent="0" algn="ctr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8241F672-D800-4054-BBC9-217413691FD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Заглавие 1">
            <a:extLst>
              <a:ext uri="{FF2B5EF4-FFF2-40B4-BE49-F238E27FC236}">
                <a16:creationId xmlns:a16="http://schemas.microsoft.com/office/drawing/2014/main" id="{0864FBF2-24B0-498B-B0E1-F37E8263C7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1343994"/>
            <a:ext cx="3145307" cy="4157255"/>
          </a:xfrm>
        </p:spPr>
        <p:txBody>
          <a:bodyPr anchorCtr="0"/>
          <a:lstStyle/>
          <a:p>
            <a:pPr lvl="0" algn="l"/>
            <a:r>
              <a:rPr lang="bg-BG" sz="2400" i="1"/>
              <a:t>Участие в квалификационни курсове:</a:t>
            </a:r>
            <a:endParaRPr lang="bg-BG" sz="2400"/>
          </a:p>
        </p:txBody>
      </p:sp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2FCCF406-BD41-400C-B6F5-54D455F0C068}"/>
              </a:ext>
            </a:extLst>
          </p:cNvPr>
          <p:cNvSpPr>
            <a:spLocks noMove="1" noResize="1"/>
          </p:cNvSpPr>
          <p:nvPr/>
        </p:nvSpPr>
        <p:spPr>
          <a:xfrm>
            <a:off x="4654296" y="1253578"/>
            <a:ext cx="6926314" cy="4338087"/>
          </a:xfrm>
          <a:custGeom>
            <a:avLst>
              <a:gd name="f0" fmla="val 466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9D9D9"/>
              </a:gs>
            </a:gsLst>
            <a:lin ang="5400000"/>
          </a:gradFill>
          <a:ln w="82552" cap="sq">
            <a:solidFill>
              <a:srgbClr val="F2F2F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F7EC70C2-F9D9-49F2-8C06-DAFF7F47E46D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b="74141"/>
          <a:stretch>
            <a:fillRect/>
          </a:stretch>
        </p:blipFill>
        <p:spPr>
          <a:xfrm>
            <a:off x="0" y="0"/>
            <a:ext cx="12191996" cy="177337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Контейнер за съдържание 2">
            <a:extLst>
              <a:ext uri="{FF2B5EF4-FFF2-40B4-BE49-F238E27FC236}">
                <a16:creationId xmlns:a16="http://schemas.microsoft.com/office/drawing/2014/main" id="{B2435A95-6372-44E1-B019-0F0FAA07CBEC}"/>
              </a:ext>
            </a:extLst>
          </p:cNvPr>
          <p:cNvGrpSpPr/>
          <p:nvPr/>
        </p:nvGrpSpPr>
        <p:grpSpPr>
          <a:xfrm>
            <a:off x="4964771" y="1627339"/>
            <a:ext cx="6305373" cy="3590565"/>
            <a:chOff x="4964771" y="1627339"/>
            <a:chExt cx="6305373" cy="3590565"/>
          </a:xfrm>
        </p:grpSpPr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BCABD0D8-4B4E-4FD7-B5B8-5135D12E37C0}"/>
                </a:ext>
              </a:extLst>
            </p:cNvPr>
            <p:cNvSpPr/>
            <p:nvPr/>
          </p:nvSpPr>
          <p:spPr>
            <a:xfrm>
              <a:off x="4964771" y="3794769"/>
              <a:ext cx="6305373" cy="14231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05371"/>
                <a:gd name="f7" fmla="val 1423132"/>
                <a:gd name="f8" fmla="+- 0 0 -90"/>
                <a:gd name="f9" fmla="*/ f3 1 6305371"/>
                <a:gd name="f10" fmla="*/ f4 1 1423132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305371"/>
                <a:gd name="f19" fmla="*/ f15 1 1423132"/>
                <a:gd name="f20" fmla="*/ 0 f16 1"/>
                <a:gd name="f21" fmla="*/ 0 f15 1"/>
                <a:gd name="f22" fmla="*/ 6305371 f16 1"/>
                <a:gd name="f23" fmla="*/ 1423132 f15 1"/>
                <a:gd name="f24" fmla="+- f17 0 f1"/>
                <a:gd name="f25" fmla="*/ f20 1 6305371"/>
                <a:gd name="f26" fmla="*/ f21 1 1423132"/>
                <a:gd name="f27" fmla="*/ f22 1 6305371"/>
                <a:gd name="f28" fmla="*/ f23 1 1423132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6305371" h="142313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42244" tIns="142244" rIns="142244" bIns="142244" anchor="ctr" anchorCtr="1" compatLnSpc="1">
              <a:noAutofit/>
            </a:bodyPr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0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Сертификат за участие в обучение на тема:”</a:t>
              </a:r>
              <a:r>
                <a:rPr lang="en-US" sz="20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PREZI</a:t>
              </a:r>
              <a:r>
                <a:rPr lang="bg-BG" sz="20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“ – Създаване на мултимедийни презентации с регистрационен номер 0596 от 09.09.2014 година</a:t>
              </a:r>
              <a:endPara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F1E64EA3-A44B-46B0-AE39-548435BB7ACF}"/>
                </a:ext>
              </a:extLst>
            </p:cNvPr>
            <p:cNvSpPr/>
            <p:nvPr/>
          </p:nvSpPr>
          <p:spPr>
            <a:xfrm>
              <a:off x="4964771" y="1627339"/>
              <a:ext cx="6305373" cy="21887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05371"/>
                <a:gd name="f7" fmla="val 2188778"/>
                <a:gd name="f8" fmla="val 1422202"/>
                <a:gd name="f9" fmla="val 3426283"/>
                <a:gd name="f10" fmla="val 1641583"/>
                <a:gd name="f11" fmla="val 3699880"/>
                <a:gd name="f12" fmla="val 3152685"/>
                <a:gd name="f13" fmla="val 2188777"/>
                <a:gd name="f14" fmla="val 2605491"/>
                <a:gd name="f15" fmla="val 2879088"/>
                <a:gd name="f16" fmla="val 1"/>
                <a:gd name="f17" fmla="+- 0 0 -90"/>
                <a:gd name="f18" fmla="*/ f3 1 6305371"/>
                <a:gd name="f19" fmla="*/ f4 1 2188778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6305371"/>
                <a:gd name="f28" fmla="*/ f24 1 2188778"/>
                <a:gd name="f29" fmla="*/ 0 f25 1"/>
                <a:gd name="f30" fmla="*/ 766576 f24 1"/>
                <a:gd name="f31" fmla="*/ 2879088 f25 1"/>
                <a:gd name="f32" fmla="*/ 547195 f24 1"/>
                <a:gd name="f33" fmla="*/ 2605491 f25 1"/>
                <a:gd name="f34" fmla="*/ 3152686 f25 1"/>
                <a:gd name="f35" fmla="*/ 0 f24 1"/>
                <a:gd name="f36" fmla="*/ 3699880 f25 1"/>
                <a:gd name="f37" fmla="*/ 3426283 f25 1"/>
                <a:gd name="f38" fmla="*/ 6305371 f25 1"/>
                <a:gd name="f39" fmla="*/ 2188778 f24 1"/>
                <a:gd name="f40" fmla="+- f26 0 f1"/>
                <a:gd name="f41" fmla="*/ f29 1 6305371"/>
                <a:gd name="f42" fmla="*/ f30 1 2188778"/>
                <a:gd name="f43" fmla="*/ f31 1 6305371"/>
                <a:gd name="f44" fmla="*/ f32 1 2188778"/>
                <a:gd name="f45" fmla="*/ f33 1 6305371"/>
                <a:gd name="f46" fmla="*/ f34 1 6305371"/>
                <a:gd name="f47" fmla="*/ f35 1 2188778"/>
                <a:gd name="f48" fmla="*/ f36 1 6305371"/>
                <a:gd name="f49" fmla="*/ f37 1 6305371"/>
                <a:gd name="f50" fmla="*/ f38 1 6305371"/>
                <a:gd name="f51" fmla="*/ f39 1 2188778"/>
                <a:gd name="f52" fmla="*/ f20 1 f27"/>
                <a:gd name="f53" fmla="*/ f21 1 f27"/>
                <a:gd name="f54" fmla="*/ f20 1 f28"/>
                <a:gd name="f55" fmla="*/ f22 1 f28"/>
                <a:gd name="f56" fmla="*/ f41 1 f27"/>
                <a:gd name="f57" fmla="*/ f42 1 f28"/>
                <a:gd name="f58" fmla="*/ f43 1 f27"/>
                <a:gd name="f59" fmla="*/ f44 1 f28"/>
                <a:gd name="f60" fmla="*/ f45 1 f27"/>
                <a:gd name="f61" fmla="*/ f46 1 f27"/>
                <a:gd name="f62" fmla="*/ f47 1 f28"/>
                <a:gd name="f63" fmla="*/ f48 1 f27"/>
                <a:gd name="f64" fmla="*/ f49 1 f27"/>
                <a:gd name="f65" fmla="*/ f50 1 f27"/>
                <a:gd name="f66" fmla="*/ f51 1 f28"/>
                <a:gd name="f67" fmla="*/ f52 f18 1"/>
                <a:gd name="f68" fmla="*/ f53 f18 1"/>
                <a:gd name="f69" fmla="*/ f55 f19 1"/>
                <a:gd name="f70" fmla="*/ f54 f19 1"/>
                <a:gd name="f71" fmla="*/ f56 f18 1"/>
                <a:gd name="f72" fmla="*/ f57 f19 1"/>
                <a:gd name="f73" fmla="*/ f58 f18 1"/>
                <a:gd name="f74" fmla="*/ f59 f19 1"/>
                <a:gd name="f75" fmla="*/ f60 f18 1"/>
                <a:gd name="f76" fmla="*/ f61 f18 1"/>
                <a:gd name="f77" fmla="*/ f62 f19 1"/>
                <a:gd name="f78" fmla="*/ f63 f18 1"/>
                <a:gd name="f79" fmla="*/ f64 f18 1"/>
                <a:gd name="f80" fmla="*/ f65 f18 1"/>
                <a:gd name="f81" fmla="*/ f66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71" y="f72"/>
                </a:cxn>
                <a:cxn ang="f40">
                  <a:pos x="f73" y="f72"/>
                </a:cxn>
                <a:cxn ang="f40">
                  <a:pos x="f73" y="f74"/>
                </a:cxn>
                <a:cxn ang="f40">
                  <a:pos x="f75" y="f74"/>
                </a:cxn>
                <a:cxn ang="f40">
                  <a:pos x="f76" y="f77"/>
                </a:cxn>
                <a:cxn ang="f40">
                  <a:pos x="f78" y="f74"/>
                </a:cxn>
                <a:cxn ang="f40">
                  <a:pos x="f79" y="f74"/>
                </a:cxn>
                <a:cxn ang="f40">
                  <a:pos x="f79" y="f72"/>
                </a:cxn>
                <a:cxn ang="f40">
                  <a:pos x="f80" y="f72"/>
                </a:cxn>
                <a:cxn ang="f40">
                  <a:pos x="f80" y="f81"/>
                </a:cxn>
                <a:cxn ang="f40">
                  <a:pos x="f71" y="f81"/>
                </a:cxn>
                <a:cxn ang="f40">
                  <a:pos x="f71" y="f72"/>
                </a:cxn>
              </a:cxnLst>
              <a:rect l="f67" t="f70" r="f68" b="f69"/>
              <a:pathLst>
                <a:path w="6305371" h="2188778">
                  <a:moveTo>
                    <a:pt x="f6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5" y="f8"/>
                  </a:lnTo>
                  <a:lnTo>
                    <a:pt x="f5" y="f8"/>
                  </a:lnTo>
                  <a:lnTo>
                    <a:pt x="f5" y="f16"/>
                  </a:lnTo>
                  <a:lnTo>
                    <a:pt x="f6" y="f16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42244" tIns="142244" rIns="142244" bIns="908813" anchor="ctr" anchorCtr="1" compatLnSpc="1">
              <a:noAutofit/>
            </a:bodyPr>
            <a:lstStyle/>
            <a:p>
              <a:pPr marL="0" marR="0" lvl="0" indent="0" algn="ctr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0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Сертификат за участие в обучение на тема: ”Как да обучаваме с интерактивна дъска” с регистрационен номер 0608 от 08.09.2014 година</a:t>
              </a:r>
              <a:endPara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2554300D-EEF6-4464-AB39-3B3B637E87A8}"/>
              </a:ext>
            </a:extLst>
          </p:cNvPr>
          <p:cNvSpPr>
            <a:spLocks noMove="1" noResize="1"/>
          </p:cNvSpPr>
          <p:nvPr/>
        </p:nvSpPr>
        <p:spPr>
          <a:xfrm>
            <a:off x="4059936" y="0"/>
            <a:ext cx="813206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0732E9F7-D4EF-4B17-B30E-818FE6DCE71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05993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  <a:effectLst>
            <a:outerShdw dist="12701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256AC069-4F9A-4F28-9704-F073348CA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076" y="1314449"/>
            <a:ext cx="2844003" cy="3680240"/>
          </a:xfrm>
        </p:spPr>
        <p:txBody>
          <a:bodyPr anchorCtr="0"/>
          <a:lstStyle/>
          <a:p>
            <a:pPr lvl="0" algn="l"/>
            <a:r>
              <a:rPr lang="bg-BG" sz="2100" i="1"/>
              <a:t>Участие в квалификационни курсове:</a:t>
            </a:r>
            <a:endParaRPr lang="bg-BG" sz="2100"/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3CCD601E-08FE-4E25-97F2-8FCF257E90AF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r="66700" b="77917"/>
          <a:stretch>
            <a:fillRect/>
          </a:stretch>
        </p:blipFill>
        <p:spPr>
          <a:xfrm>
            <a:off x="0" y="0"/>
            <a:ext cx="405993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7000FFF5-6E22-462F-906F-BFE5CA875DC1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78750" t="72830" b="14149"/>
          <a:stretch>
            <a:fillRect/>
          </a:stretch>
        </p:blipFill>
        <p:spPr>
          <a:xfrm>
            <a:off x="1377058" y="5962902"/>
            <a:ext cx="2590796" cy="89292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4D221B4B-AB4C-4E9B-A308-AE44D2825630}"/>
              </a:ext>
            </a:extLst>
          </p:cNvPr>
          <p:cNvGrpSpPr/>
          <p:nvPr/>
        </p:nvGrpSpPr>
        <p:grpSpPr>
          <a:xfrm>
            <a:off x="4594229" y="891073"/>
            <a:ext cx="6683377" cy="4602769"/>
            <a:chOff x="4594229" y="891073"/>
            <a:chExt cx="6683377" cy="4602769"/>
          </a:xfrm>
        </p:grpSpPr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C7623B88-CF0D-441B-BB5A-7EC5C0BD0F73}"/>
                </a:ext>
              </a:extLst>
            </p:cNvPr>
            <p:cNvSpPr/>
            <p:nvPr/>
          </p:nvSpPr>
          <p:spPr>
            <a:xfrm>
              <a:off x="4594229" y="3669523"/>
              <a:ext cx="6683377" cy="18243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83374"/>
                <a:gd name="f7" fmla="val 1824324"/>
                <a:gd name="f8" fmla="+- 0 0 -90"/>
                <a:gd name="f9" fmla="*/ f3 1 6683374"/>
                <a:gd name="f10" fmla="*/ f4 1 1824324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683374"/>
                <a:gd name="f19" fmla="*/ f15 1 1824324"/>
                <a:gd name="f20" fmla="*/ 0 f16 1"/>
                <a:gd name="f21" fmla="*/ 0 f15 1"/>
                <a:gd name="f22" fmla="*/ 6683374 f16 1"/>
                <a:gd name="f23" fmla="*/ 1824324 f15 1"/>
                <a:gd name="f24" fmla="+- f17 0 f1"/>
                <a:gd name="f25" fmla="*/ f20 1 6683374"/>
                <a:gd name="f26" fmla="*/ f21 1 1824324"/>
                <a:gd name="f27" fmla="*/ f22 1 6683374"/>
                <a:gd name="f28" fmla="*/ f23 1 1824324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6683374" h="182432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gradFill>
              <a:gsLst>
                <a:gs pos="0">
                  <a:srgbClr val="B964AA"/>
                </a:gs>
                <a:gs pos="100000">
                  <a:srgbClr val="AE419D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77795" tIns="177795" rIns="177795" bIns="177795" anchor="ctr" anchorCtr="1" compatLnSpc="1">
              <a:noAutofit/>
            </a:bodyPr>
            <a:lstStyle/>
            <a:p>
              <a:pPr marL="0" marR="0" lvl="0" indent="0" algn="ctr" defTabSz="111125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5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Удостоверение за завършено обучение на тема:” Подготовка и оценяване на проекти по Свят и личност” с регистрационен номер 23-0393ТК от 01.05.2006 година</a:t>
              </a:r>
              <a:endParaRPr lang="en-US" sz="25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BDFC86FF-424C-4CF1-9959-F5BA0AC78B46}"/>
                </a:ext>
              </a:extLst>
            </p:cNvPr>
            <p:cNvSpPr/>
            <p:nvPr/>
          </p:nvSpPr>
          <p:spPr>
            <a:xfrm>
              <a:off x="4594229" y="891073"/>
              <a:ext cx="6683377" cy="280580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83374"/>
                <a:gd name="f7" fmla="val 2805810"/>
                <a:gd name="f8" fmla="val 1823131"/>
                <a:gd name="f9" fmla="val 3692413"/>
                <a:gd name="f10" fmla="val 2104357"/>
                <a:gd name="f11" fmla="val 4043139"/>
                <a:gd name="f12" fmla="val 3341687"/>
                <a:gd name="f13" fmla="val 2805809"/>
                <a:gd name="f14" fmla="val 2640234"/>
                <a:gd name="f15" fmla="val 2990961"/>
                <a:gd name="f16" fmla="val 1"/>
                <a:gd name="f17" fmla="+- 0 0 -90"/>
                <a:gd name="f18" fmla="*/ f3 1 6683374"/>
                <a:gd name="f19" fmla="*/ f4 1 2805810"/>
                <a:gd name="f20" fmla="val f5"/>
                <a:gd name="f21" fmla="val f6"/>
                <a:gd name="f22" fmla="val f7"/>
                <a:gd name="f23" fmla="*/ f17 f0 1"/>
                <a:gd name="f24" fmla="+- f22 0 f20"/>
                <a:gd name="f25" fmla="+- f21 0 f20"/>
                <a:gd name="f26" fmla="*/ f23 1 f2"/>
                <a:gd name="f27" fmla="*/ f25 1 6683374"/>
                <a:gd name="f28" fmla="*/ f24 1 2805810"/>
                <a:gd name="f29" fmla="*/ 0 f25 1"/>
                <a:gd name="f30" fmla="*/ 982679 f24 1"/>
                <a:gd name="f31" fmla="*/ 2990961 f25 1"/>
                <a:gd name="f32" fmla="*/ 701453 f24 1"/>
                <a:gd name="f33" fmla="*/ 2640235 f25 1"/>
                <a:gd name="f34" fmla="*/ 3341687 f25 1"/>
                <a:gd name="f35" fmla="*/ 0 f24 1"/>
                <a:gd name="f36" fmla="*/ 4043140 f25 1"/>
                <a:gd name="f37" fmla="*/ 3692413 f25 1"/>
                <a:gd name="f38" fmla="*/ 6683374 f25 1"/>
                <a:gd name="f39" fmla="*/ 2805810 f24 1"/>
                <a:gd name="f40" fmla="+- f26 0 f1"/>
                <a:gd name="f41" fmla="*/ f29 1 6683374"/>
                <a:gd name="f42" fmla="*/ f30 1 2805810"/>
                <a:gd name="f43" fmla="*/ f31 1 6683374"/>
                <a:gd name="f44" fmla="*/ f32 1 2805810"/>
                <a:gd name="f45" fmla="*/ f33 1 6683374"/>
                <a:gd name="f46" fmla="*/ f34 1 6683374"/>
                <a:gd name="f47" fmla="*/ f35 1 2805810"/>
                <a:gd name="f48" fmla="*/ f36 1 6683374"/>
                <a:gd name="f49" fmla="*/ f37 1 6683374"/>
                <a:gd name="f50" fmla="*/ f38 1 6683374"/>
                <a:gd name="f51" fmla="*/ f39 1 2805810"/>
                <a:gd name="f52" fmla="*/ f20 1 f27"/>
                <a:gd name="f53" fmla="*/ f21 1 f27"/>
                <a:gd name="f54" fmla="*/ f20 1 f28"/>
                <a:gd name="f55" fmla="*/ f22 1 f28"/>
                <a:gd name="f56" fmla="*/ f41 1 f27"/>
                <a:gd name="f57" fmla="*/ f42 1 f28"/>
                <a:gd name="f58" fmla="*/ f43 1 f27"/>
                <a:gd name="f59" fmla="*/ f44 1 f28"/>
                <a:gd name="f60" fmla="*/ f45 1 f27"/>
                <a:gd name="f61" fmla="*/ f46 1 f27"/>
                <a:gd name="f62" fmla="*/ f47 1 f28"/>
                <a:gd name="f63" fmla="*/ f48 1 f27"/>
                <a:gd name="f64" fmla="*/ f49 1 f27"/>
                <a:gd name="f65" fmla="*/ f50 1 f27"/>
                <a:gd name="f66" fmla="*/ f51 1 f28"/>
                <a:gd name="f67" fmla="*/ f52 f18 1"/>
                <a:gd name="f68" fmla="*/ f53 f18 1"/>
                <a:gd name="f69" fmla="*/ f55 f19 1"/>
                <a:gd name="f70" fmla="*/ f54 f19 1"/>
                <a:gd name="f71" fmla="*/ f56 f18 1"/>
                <a:gd name="f72" fmla="*/ f57 f19 1"/>
                <a:gd name="f73" fmla="*/ f58 f18 1"/>
                <a:gd name="f74" fmla="*/ f59 f19 1"/>
                <a:gd name="f75" fmla="*/ f60 f18 1"/>
                <a:gd name="f76" fmla="*/ f61 f18 1"/>
                <a:gd name="f77" fmla="*/ f62 f19 1"/>
                <a:gd name="f78" fmla="*/ f63 f18 1"/>
                <a:gd name="f79" fmla="*/ f64 f18 1"/>
                <a:gd name="f80" fmla="*/ f65 f18 1"/>
                <a:gd name="f81" fmla="*/ f66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71" y="f72"/>
                </a:cxn>
                <a:cxn ang="f40">
                  <a:pos x="f73" y="f72"/>
                </a:cxn>
                <a:cxn ang="f40">
                  <a:pos x="f73" y="f74"/>
                </a:cxn>
                <a:cxn ang="f40">
                  <a:pos x="f75" y="f74"/>
                </a:cxn>
                <a:cxn ang="f40">
                  <a:pos x="f76" y="f77"/>
                </a:cxn>
                <a:cxn ang="f40">
                  <a:pos x="f78" y="f74"/>
                </a:cxn>
                <a:cxn ang="f40">
                  <a:pos x="f79" y="f74"/>
                </a:cxn>
                <a:cxn ang="f40">
                  <a:pos x="f79" y="f72"/>
                </a:cxn>
                <a:cxn ang="f40">
                  <a:pos x="f80" y="f72"/>
                </a:cxn>
                <a:cxn ang="f40">
                  <a:pos x="f80" y="f81"/>
                </a:cxn>
                <a:cxn ang="f40">
                  <a:pos x="f71" y="f81"/>
                </a:cxn>
                <a:cxn ang="f40">
                  <a:pos x="f71" y="f72"/>
                </a:cxn>
              </a:cxnLst>
              <a:rect l="f67" t="f70" r="f68" b="f69"/>
              <a:pathLst>
                <a:path w="6683374" h="2805810">
                  <a:moveTo>
                    <a:pt x="f6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0"/>
                  </a:lnTo>
                  <a:lnTo>
                    <a:pt x="f15" y="f10"/>
                  </a:lnTo>
                  <a:lnTo>
                    <a:pt x="f15" y="f8"/>
                  </a:lnTo>
                  <a:lnTo>
                    <a:pt x="f5" y="f8"/>
                  </a:lnTo>
                  <a:lnTo>
                    <a:pt x="f5" y="f16"/>
                  </a:lnTo>
                  <a:lnTo>
                    <a:pt x="f6" y="f16"/>
                  </a:lnTo>
                  <a:lnTo>
                    <a:pt x="f6" y="f8"/>
                  </a:lnTo>
                  <a:close/>
                </a:path>
              </a:pathLst>
            </a:custGeom>
            <a:gradFill>
              <a:gsLst>
                <a:gs pos="0">
                  <a:srgbClr val="8879C4"/>
                </a:gs>
                <a:gs pos="100000">
                  <a:srgbClr val="6F5B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177795" tIns="177795" rIns="177795" bIns="1160483" anchor="ctr" anchorCtr="1" compatLnSpc="1">
              <a:noAutofit/>
            </a:bodyPr>
            <a:lstStyle/>
            <a:p>
              <a:pPr marL="0" marR="0" lvl="0" indent="0" algn="ctr" defTabSz="111125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5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Удостоверение за завършено обучение на тема:” Базови и специфични компютърни умения на учители” с регистрационен номер 23-0604 от 10.04.2006 година</a:t>
              </a:r>
              <a:endParaRPr lang="en-US" sz="25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0AD1DF3-7B7F-4BB8-A6F8-CC3C4FB573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 i="1"/>
              <a:t>Преподавани предмети :</a:t>
            </a:r>
            <a:r>
              <a:rPr lang="bg-BG"/>
              <a:t/>
            </a:r>
            <a:br>
              <a:rPr lang="bg-BG"/>
            </a:br>
            <a:endParaRPr lang="bg-BG"/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B68CB90-0C73-4F74-9403-2C142A43CB47}"/>
              </a:ext>
            </a:extLst>
          </p:cNvPr>
          <p:cNvGrpSpPr/>
          <p:nvPr/>
        </p:nvGrpSpPr>
        <p:grpSpPr>
          <a:xfrm>
            <a:off x="1130052" y="2532869"/>
            <a:ext cx="9931901" cy="3028273"/>
            <a:chOff x="1130052" y="2532869"/>
            <a:chExt cx="9931901" cy="3028273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1005E7EC-453A-4C7D-8DFE-373705AC1484}"/>
                </a:ext>
              </a:extLst>
            </p:cNvPr>
            <p:cNvSpPr/>
            <p:nvPr/>
          </p:nvSpPr>
          <p:spPr>
            <a:xfrm>
              <a:off x="3245927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88277A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49D46019-A22F-4B14-A1FB-CBDE043CDB34}"/>
                </a:ext>
              </a:extLst>
            </p:cNvPr>
            <p:cNvSpPr/>
            <p:nvPr/>
          </p:nvSpPr>
          <p:spPr>
            <a:xfrm>
              <a:off x="1130052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Философия – </a:t>
              </a:r>
              <a:r>
                <a:rPr lang="en-US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VIII</a:t>
              </a: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 клас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57E7B8E3-4208-4B73-8F86-F114776562BD}"/>
                </a:ext>
              </a:extLst>
            </p:cNvPr>
            <p:cNvSpPr/>
            <p:nvPr/>
          </p:nvSpPr>
          <p:spPr>
            <a:xfrm>
              <a:off x="5850669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524091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0F006303-9A4C-45CA-A4A7-E983F4E4F58C}"/>
                </a:ext>
              </a:extLst>
            </p:cNvPr>
            <p:cNvSpPr/>
            <p:nvPr/>
          </p:nvSpPr>
          <p:spPr>
            <a:xfrm>
              <a:off x="3734793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Философия - IX клас;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85F9DFDC-9A5B-49D9-9745-DC3DDD9FFDBD}"/>
                </a:ext>
              </a:extLst>
            </p:cNvPr>
            <p:cNvSpPr/>
            <p:nvPr/>
          </p:nvSpPr>
          <p:spPr>
            <a:xfrm>
              <a:off x="8455411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156388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02BBEF98-1FBB-4F42-BDDB-22A5AAED7459}"/>
                </a:ext>
              </a:extLst>
            </p:cNvPr>
            <p:cNvSpPr/>
            <p:nvPr/>
          </p:nvSpPr>
          <p:spPr>
            <a:xfrm>
              <a:off x="6339535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Философия  - Х клас;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91B9A16D-6F4D-4DAA-991F-724362DC35CA}"/>
                </a:ext>
              </a:extLst>
            </p:cNvPr>
            <p:cNvSpPr/>
            <p:nvPr/>
          </p:nvSpPr>
          <p:spPr>
            <a:xfrm>
              <a:off x="2188890" y="3801672"/>
              <a:ext cx="7814224" cy="4564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14222"/>
                <a:gd name="f7" fmla="val 456465"/>
                <a:gd name="f8" fmla="val 245332"/>
                <a:gd name="f9" fmla="+- 0 0 -90"/>
                <a:gd name="f10" fmla="*/ f3 1 7814222"/>
                <a:gd name="f11" fmla="*/ f4 1 456465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814222"/>
                <a:gd name="f20" fmla="*/ f16 1 456465"/>
                <a:gd name="f21" fmla="*/ 7814222 f17 1"/>
                <a:gd name="f22" fmla="*/ 0 f16 1"/>
                <a:gd name="f23" fmla="*/ 245332 f16 1"/>
                <a:gd name="f24" fmla="*/ 0 f17 1"/>
                <a:gd name="f25" fmla="*/ 456465 f16 1"/>
                <a:gd name="f26" fmla="+- f18 0 f1"/>
                <a:gd name="f27" fmla="*/ f21 1 7814222"/>
                <a:gd name="f28" fmla="*/ f22 1 456465"/>
                <a:gd name="f29" fmla="*/ f23 1 456465"/>
                <a:gd name="f30" fmla="*/ f24 1 7814222"/>
                <a:gd name="f31" fmla="*/ f25 1 456465"/>
                <a:gd name="f32" fmla="*/ f12 1 f19"/>
                <a:gd name="f33" fmla="*/ f13 1 f19"/>
                <a:gd name="f34" fmla="*/ f12 1 f20"/>
                <a:gd name="f35" fmla="*/ f14 1 f20"/>
                <a:gd name="f36" fmla="*/ f27 1 f19"/>
                <a:gd name="f37" fmla="*/ f28 1 f20"/>
                <a:gd name="f38" fmla="*/ f29 1 f20"/>
                <a:gd name="f39" fmla="*/ f30 1 f19"/>
                <a:gd name="f40" fmla="*/ f31 1 f20"/>
                <a:gd name="f41" fmla="*/ f32 f10 1"/>
                <a:gd name="f42" fmla="*/ f33 f10 1"/>
                <a:gd name="f43" fmla="*/ f35 f11 1"/>
                <a:gd name="f44" fmla="*/ f34 f11 1"/>
                <a:gd name="f45" fmla="*/ f36 f10 1"/>
                <a:gd name="f46" fmla="*/ f37 f11 1"/>
                <a:gd name="f47" fmla="*/ f38 f11 1"/>
                <a:gd name="f48" fmla="*/ f39 f10 1"/>
                <a:gd name="f49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5" y="f47"/>
                </a:cxn>
                <a:cxn ang="f26">
                  <a:pos x="f48" y="f47"/>
                </a:cxn>
                <a:cxn ang="f26">
                  <a:pos x="f48" y="f49"/>
                </a:cxn>
              </a:cxnLst>
              <a:rect l="f41" t="f44" r="f42" b="f43"/>
              <a:pathLst>
                <a:path w="7814222" h="456465">
                  <a:moveTo>
                    <a:pt x="f6" y="f5"/>
                  </a:moveTo>
                  <a:lnTo>
                    <a:pt x="f6" y="f8"/>
                  </a:lnTo>
                  <a:lnTo>
                    <a:pt x="f5" y="f8"/>
                  </a:lnTo>
                  <a:lnTo>
                    <a:pt x="f5" y="f7"/>
                  </a:lnTo>
                </a:path>
              </a:pathLst>
            </a:custGeom>
            <a:noFill/>
            <a:ln w="9528" cap="flat">
              <a:solidFill>
                <a:srgbClr val="338BAA"/>
              </a:solidFill>
              <a:prstDash val="solid"/>
              <a:tailEnd type="arrow"/>
            </a:ln>
          </p:spPr>
          <p:txBody>
            <a:bodyPr vert="horz" wrap="square" lIns="3724076" tIns="225801" rIns="3724076" bIns="225792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671B9100-A835-4621-B72B-D4CDC46BCCE5}"/>
                </a:ext>
              </a:extLst>
            </p:cNvPr>
            <p:cNvSpPr/>
            <p:nvPr/>
          </p:nvSpPr>
          <p:spPr>
            <a:xfrm>
              <a:off x="8944276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Философия – ХI клас;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8B70E70F-1C07-4EF4-8092-F0415E7BAEE7}"/>
                </a:ext>
              </a:extLst>
            </p:cNvPr>
            <p:cNvSpPr/>
            <p:nvPr/>
          </p:nvSpPr>
          <p:spPr>
            <a:xfrm>
              <a:off x="3245927" y="4880125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B169B3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C4ADFD53-2C23-4B0D-A37E-A6F474CEC055}"/>
                </a:ext>
              </a:extLst>
            </p:cNvPr>
            <p:cNvSpPr/>
            <p:nvPr/>
          </p:nvSpPr>
          <p:spPr>
            <a:xfrm>
              <a:off x="1130052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Свят и личност – ХII клас.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4" name="Свободна форма: фигура 13">
              <a:extLst>
                <a:ext uri="{FF2B5EF4-FFF2-40B4-BE49-F238E27FC236}">
                  <a16:creationId xmlns:a16="http://schemas.microsoft.com/office/drawing/2014/main" id="{DEFE161D-1126-4B58-904E-E9341217A28E}"/>
                </a:ext>
              </a:extLst>
            </p:cNvPr>
            <p:cNvSpPr/>
            <p:nvPr/>
          </p:nvSpPr>
          <p:spPr>
            <a:xfrm>
              <a:off x="3734793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Професионална етика и туристическо поведение – </a:t>
              </a:r>
              <a:r>
                <a:rPr lang="en-US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Viii</a:t>
              </a: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б клас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68754E7-7E0A-4D4F-B780-20FE96A44E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В работата си използвам</a:t>
            </a:r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32ADF2D-06AE-4814-99EA-C6A2669EEC41}"/>
              </a:ext>
            </a:extLst>
          </p:cNvPr>
          <p:cNvGrpSpPr/>
          <p:nvPr/>
        </p:nvGrpSpPr>
        <p:grpSpPr>
          <a:xfrm>
            <a:off x="1091500" y="2534021"/>
            <a:ext cx="10008986" cy="3025969"/>
            <a:chOff x="1091500" y="2534021"/>
            <a:chExt cx="10008986" cy="3025969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F759C1E1-E7C8-4CFE-8DCA-31A1AAD2A2DF}"/>
                </a:ext>
              </a:extLst>
            </p:cNvPr>
            <p:cNvSpPr/>
            <p:nvPr/>
          </p:nvSpPr>
          <p:spPr>
            <a:xfrm>
              <a:off x="1091500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Учебник по Философия за 8 клас издателство „Булвест 200“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A77BAB7E-464A-48F5-9A45-6718E5F9C22A}"/>
                </a:ext>
              </a:extLst>
            </p:cNvPr>
            <p:cNvSpPr/>
            <p:nvPr/>
          </p:nvSpPr>
          <p:spPr>
            <a:xfrm>
              <a:off x="3651939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Учебник по философия за 9 клас издателство „Педагог 6“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6E054817-81FB-4016-AFC7-2A54CBB7474A}"/>
                </a:ext>
              </a:extLst>
            </p:cNvPr>
            <p:cNvSpPr/>
            <p:nvPr/>
          </p:nvSpPr>
          <p:spPr>
            <a:xfrm>
              <a:off x="6212378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Учебник по философия за 10 клас издателство „Просвета“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1ACEA893-8C62-40D4-BC96-817541A0C36B}"/>
                </a:ext>
              </a:extLst>
            </p:cNvPr>
            <p:cNvSpPr/>
            <p:nvPr/>
          </p:nvSpPr>
          <p:spPr>
            <a:xfrm>
              <a:off x="8772817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Учебник по философия за 11 клас издателство „Екстрем“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460CD3D7-5101-4EB1-AEBC-0E1EEB482437}"/>
                </a:ext>
              </a:extLst>
            </p:cNvPr>
            <p:cNvSpPr/>
            <p:nvPr/>
          </p:nvSpPr>
          <p:spPr>
            <a:xfrm>
              <a:off x="1091500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Учебник по свят и личност за 12 клас издателство “Просвета“</a:t>
              </a:r>
              <a:endParaRPr lang="en-US" sz="17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5BA3F8C5-5E79-4F83-978A-03410BAB60F6}"/>
                </a:ext>
              </a:extLst>
            </p:cNvPr>
            <p:cNvSpPr/>
            <p:nvPr/>
          </p:nvSpPr>
          <p:spPr>
            <a:xfrm>
              <a:off x="3651939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Учебник по професионална етика и туристическо поведение издателство „Форком“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AF7B916F-5BDF-42D1-9C4F-CA2395755F6A}"/>
                </a:ext>
              </a:extLst>
            </p:cNvPr>
            <p:cNvSpPr/>
            <p:nvPr/>
          </p:nvSpPr>
          <p:spPr>
            <a:xfrm>
              <a:off x="6212378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Авторски разработки 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F358D645-C976-45E9-B41D-073C6EE59D80}"/>
                </a:ext>
              </a:extLst>
            </p:cNvPr>
            <p:cNvSpPr/>
            <p:nvPr/>
          </p:nvSpPr>
          <p:spPr>
            <a:xfrm>
              <a:off x="8772817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4766" tIns="64766" rIns="64766" bIns="64766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7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Разработки на презентации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>
            <a:extLst>
              <a:ext uri="{FF2B5EF4-FFF2-40B4-BE49-F238E27FC236}">
                <a16:creationId xmlns:a16="http://schemas.microsoft.com/office/drawing/2014/main" id="{9B307F94-CB3B-4D2C-94B1-962BC5A4C67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7A6B5-C821-4461-8432-760FB2CF6369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C8E89C9-9250-4382-BB03-539B48E1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444" y="2149955"/>
            <a:ext cx="3427088" cy="2567013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pic>
        <p:nvPicPr>
          <p:cNvPr id="5" name="Picture 37">
            <a:extLst>
              <a:ext uri="{FF2B5EF4-FFF2-40B4-BE49-F238E27FC236}">
                <a16:creationId xmlns:a16="http://schemas.microsoft.com/office/drawing/2014/main" id="{4C888B02-30DD-4C46-8ECB-BA03790B7700}"/>
              </a:ext>
            </a:extLst>
          </p:cNvPr>
          <p:cNvPicPr>
            <a:picLocks noMove="1" noResize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Заглавие 1">
            <a:extLst>
              <a:ext uri="{FF2B5EF4-FFF2-40B4-BE49-F238E27FC236}">
                <a16:creationId xmlns:a16="http://schemas.microsoft.com/office/drawing/2014/main" id="{3CE3E379-F112-4A93-A75E-00C1259C4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40829"/>
            <a:ext cx="6564203" cy="1573865"/>
          </a:xfrm>
        </p:spPr>
        <p:txBody>
          <a:bodyPr/>
          <a:lstStyle/>
          <a:p>
            <a:pPr lvl="0"/>
            <a:r>
              <a:rPr lang="bg-BG" i="1"/>
              <a:t>Работа с ученици и родители</a:t>
            </a:r>
            <a:endParaRPr lang="bg-BG"/>
          </a:p>
        </p:txBody>
      </p:sp>
      <p:sp>
        <p:nv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58C4A473-2917-4BB2-9915-8133026726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78" y="2367088"/>
            <a:ext cx="6564203" cy="3881307"/>
          </a:xfrm>
        </p:spPr>
        <p:txBody>
          <a:bodyPr/>
          <a:lstStyle/>
          <a:p>
            <a:pPr marL="0" lvl="0" indent="0">
              <a:buNone/>
            </a:pPr>
            <a:r>
              <a:rPr lang="bg-BG"/>
              <a:t>•</a:t>
            </a:r>
            <a:r>
              <a:rPr lang="bg-BG" i="1"/>
              <a:t>конкретна работа, проведена с родители на ученици -консултиране на родители и ученици в регламентираното за това време и извънредно (при необходимост) по лични проблеми и въпроси, както и такива, свързани с изучавания материал , обучението и възпитанието;</a:t>
            </a:r>
            <a:endParaRPr lang="bg-BG"/>
          </a:p>
          <a:p>
            <a:pPr lvl="0"/>
            <a:endParaRPr lang="bg-BG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Контейнер за съдържание 6">
            <a:extLst>
              <a:ext uri="{FF2B5EF4-FFF2-40B4-BE49-F238E27FC236}">
                <a16:creationId xmlns:a16="http://schemas.microsoft.com/office/drawing/2014/main" id="{BBA84D30-DE2A-4E4E-8DE4-EAA912BD4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8194" y="1073777"/>
            <a:ext cx="5952405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7E5DC5D-CF87-4D12-A22B-2FF3F34C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792" y="1874520"/>
            <a:ext cx="3447288" cy="179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Заедно постигаме повече!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540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F6E3484-FE1F-4CC0-BBB9-B1B241ACD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91" y="3758184"/>
            <a:ext cx="3447287" cy="488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Проекти на ученици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5EB2B41-C217-4DAA-9D08-3AB61A019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29" r="4" b="14928"/>
          <a:stretch/>
        </p:blipFill>
        <p:spPr>
          <a:xfrm>
            <a:off x="836970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88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386B633-698E-4B5F-831D-3A3220AEC9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Извънкласна дейност</a:t>
            </a:r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B79EBF5-367C-491A-B8F4-A06788D4750F}"/>
              </a:ext>
            </a:extLst>
          </p:cNvPr>
          <p:cNvGrpSpPr/>
          <p:nvPr/>
        </p:nvGrpSpPr>
        <p:grpSpPr>
          <a:xfrm>
            <a:off x="1091500" y="2534021"/>
            <a:ext cx="10008986" cy="3025969"/>
            <a:chOff x="1091500" y="2534021"/>
            <a:chExt cx="10008986" cy="3025969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23FFF353-17C3-4888-97EA-ABD3E0AC9BD2}"/>
                </a:ext>
              </a:extLst>
            </p:cNvPr>
            <p:cNvSpPr/>
            <p:nvPr/>
          </p:nvSpPr>
          <p:spPr>
            <a:xfrm>
              <a:off x="1091500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УСПЕХ 2013/2014 уч. година – ръководител на клуб „Моите права”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6B8139A3-1A6C-4FCF-AD25-23566C4734E6}"/>
                </a:ext>
              </a:extLst>
            </p:cNvPr>
            <p:cNvSpPr/>
            <p:nvPr/>
          </p:nvSpPr>
          <p:spPr>
            <a:xfrm>
              <a:off x="3651939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E8CD8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2018/2019 – допълнително обучение «Да научим повече за философията»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4E1C8C37-2603-4E7E-BAE5-0D6DB3DDC8CF}"/>
                </a:ext>
              </a:extLst>
            </p:cNvPr>
            <p:cNvSpPr/>
            <p:nvPr/>
          </p:nvSpPr>
          <p:spPr>
            <a:xfrm>
              <a:off x="6212378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96FD9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2018/2019 – допълнително обучение „ Занятия по етика“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931DBC9F-1193-43FE-B77A-4BFC99259738}"/>
                </a:ext>
              </a:extLst>
            </p:cNvPr>
            <p:cNvSpPr/>
            <p:nvPr/>
          </p:nvSpPr>
          <p:spPr>
            <a:xfrm>
              <a:off x="8772817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7264D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2018/2019 – допълнително обучение „Научи повече“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6B5177F8-9CA9-4CF5-99F5-ACF2D9E36851}"/>
                </a:ext>
              </a:extLst>
            </p:cNvPr>
            <p:cNvSpPr/>
            <p:nvPr/>
          </p:nvSpPr>
          <p:spPr>
            <a:xfrm>
              <a:off x="2371725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9B6FDD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2018/2019 – допълнително обучение „По – добри  по философия“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A655B296-FB16-4A3E-A2B5-AE364A39BBA7}"/>
                </a:ext>
              </a:extLst>
            </p:cNvPr>
            <p:cNvSpPr/>
            <p:nvPr/>
          </p:nvSpPr>
          <p:spPr>
            <a:xfrm>
              <a:off x="4932163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BF7ADF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2018/2019 – допълнително обучение „Философ“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BEB5AC7A-5B66-4437-9486-1CE90D43EB12}"/>
                </a:ext>
              </a:extLst>
            </p:cNvPr>
            <p:cNvSpPr/>
            <p:nvPr/>
          </p:nvSpPr>
          <p:spPr>
            <a:xfrm>
              <a:off x="7492602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Подкрепа за успех 2019/2020 – допълнително обучение „Научи повече“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E2E8717-5E9A-4598-8E13-1F260C6F2810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87">
            <a:extLst>
              <a:ext uri="{FF2B5EF4-FFF2-40B4-BE49-F238E27FC236}">
                <a16:creationId xmlns:a16="http://schemas.microsoft.com/office/drawing/2014/main" id="{2408F9B4-5308-4E1B-9A1A-72EC8724362F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89">
            <a:extLst>
              <a:ext uri="{FF2B5EF4-FFF2-40B4-BE49-F238E27FC236}">
                <a16:creationId xmlns:a16="http://schemas.microsoft.com/office/drawing/2014/main" id="{F29E0873-4715-46B9-9A90-8A15BFC613C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84FC03-B411-41DB-A27B-F5DFE5F5BB6B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Картина 7">
            <a:extLst>
              <a:ext uri="{FF2B5EF4-FFF2-40B4-BE49-F238E27FC236}">
                <a16:creationId xmlns:a16="http://schemas.microsoft.com/office/drawing/2014/main" id="{2ABFDC2F-F588-4ACE-8D82-6D3AF4208C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204" b="36119"/>
          <a:stretch>
            <a:fillRect/>
          </a:stretch>
        </p:blipFill>
        <p:spPr>
          <a:xfrm>
            <a:off x="6647" y="9"/>
            <a:ext cx="4628034" cy="3428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Картина 8">
            <a:extLst>
              <a:ext uri="{FF2B5EF4-FFF2-40B4-BE49-F238E27FC236}">
                <a16:creationId xmlns:a16="http://schemas.microsoft.com/office/drawing/2014/main" id="{BC0671CC-5B84-4B75-AA35-1FEF832328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1210"/>
          <a:stretch>
            <a:fillRect/>
          </a:stretch>
        </p:blipFill>
        <p:spPr>
          <a:xfrm>
            <a:off x="6647" y="3429000"/>
            <a:ext cx="4628034" cy="342900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93">
            <a:extLst>
              <a:ext uri="{FF2B5EF4-FFF2-40B4-BE49-F238E27FC236}">
                <a16:creationId xmlns:a16="http://schemas.microsoft.com/office/drawing/2014/main" id="{C15E45D7-7B71-4FA0-A1B7-14CC3CD50CEE}"/>
              </a:ext>
            </a:extLst>
          </p:cNvPr>
          <p:cNvCxnSpPr>
            <a:cxnSpLocks noMove="1" noResize="1"/>
          </p:cNvCxnSpPr>
          <p:nvPr/>
        </p:nvCxnSpPr>
        <p:spPr>
          <a:xfrm>
            <a:off x="58018" y="3429000"/>
            <a:ext cx="4534757" cy="0"/>
          </a:xfrm>
          <a:prstGeom prst="straightConnector1">
            <a:avLst/>
          </a:prstGeom>
          <a:noFill/>
          <a:ln w="82552" cap="sq">
            <a:solidFill>
              <a:srgbClr val="D9D9D9"/>
            </a:solidFill>
            <a:prstDash val="solid"/>
            <a:miter/>
          </a:ln>
        </p:spPr>
      </p:cxnSp>
      <p:sp>
        <p:nvSpPr>
          <p:cNvPr id="9" name="Rectangle 95">
            <a:extLst>
              <a:ext uri="{FF2B5EF4-FFF2-40B4-BE49-F238E27FC236}">
                <a16:creationId xmlns:a16="http://schemas.microsoft.com/office/drawing/2014/main" id="{9655E058-F7FA-49DF-B090-3138C0B05F81}"/>
              </a:ext>
            </a:extLst>
          </p:cNvPr>
          <p:cNvSpPr>
            <a:spLocks noMove="1" noResize="1"/>
          </p:cNvSpPr>
          <p:nvPr/>
        </p:nvSpPr>
        <p:spPr>
          <a:xfrm>
            <a:off x="4592775" y="0"/>
            <a:ext cx="81308" cy="6858000"/>
          </a:xfrm>
          <a:prstGeom prst="rect">
            <a:avLst/>
          </a:prstGeom>
          <a:gradFill>
            <a:gsLst>
              <a:gs pos="0">
                <a:srgbClr val="BBBBBB"/>
              </a:gs>
              <a:gs pos="100000">
                <a:srgbClr val="8A8A8A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10" name="Picture 97">
            <a:extLst>
              <a:ext uri="{FF2B5EF4-FFF2-40B4-BE49-F238E27FC236}">
                <a16:creationId xmlns:a16="http://schemas.microsoft.com/office/drawing/2014/main" id="{9686D5A2-D7EA-4192-9B53-0A0C279213A1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Заглавие 1">
            <a:extLst>
              <a:ext uri="{FF2B5EF4-FFF2-40B4-BE49-F238E27FC236}">
                <a16:creationId xmlns:a16="http://schemas.microsoft.com/office/drawing/2014/main" id="{5841D69B-D811-4F3E-916E-E7024F784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15760" y="1358897"/>
            <a:ext cx="5601815" cy="4271881"/>
          </a:xfrm>
        </p:spPr>
        <p:txBody>
          <a:bodyPr anchor="b">
            <a:normAutofit/>
          </a:bodyPr>
          <a:lstStyle/>
          <a:p>
            <a:pPr lvl="0"/>
            <a:r>
              <a:rPr lang="bg-BG" sz="1900" dirty="0"/>
              <a:t>„ Децата трябва да бъдат научени как да мислят, а не какво да мислят.“</a:t>
            </a:r>
            <a:br>
              <a:rPr lang="bg-BG" sz="1900" dirty="0"/>
            </a:b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>                   Маргарит </a:t>
            </a:r>
            <a:r>
              <a:rPr lang="bg-BG" sz="1900" dirty="0" err="1"/>
              <a:t>Мид</a:t>
            </a: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>„ За да бъдеш добър преподавател, необходимо е да обичаш, това което преподаваш, и тези, на които преподаваш.“</a:t>
            </a:r>
            <a:br>
              <a:rPr lang="bg-BG" sz="1900" dirty="0"/>
            </a:b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/>
            </a:r>
            <a:br>
              <a:rPr lang="bg-BG" sz="1900" dirty="0"/>
            </a:br>
            <a:r>
              <a:rPr lang="bg-BG" sz="1900" dirty="0"/>
              <a:t>               </a:t>
            </a:r>
            <a:r>
              <a:rPr lang="bg-BG" sz="1900" dirty="0" err="1"/>
              <a:t>В.О.Ключевски</a:t>
            </a:r>
            <a:endParaRPr lang="en-US" sz="1900" dirty="0"/>
          </a:p>
        </p:txBody>
      </p:sp>
      <p:sp>
        <p:nvSpPr>
          <p:cNvPr id="12" name="Правоъгълник 6">
            <a:extLst>
              <a:ext uri="{FF2B5EF4-FFF2-40B4-BE49-F238E27FC236}">
                <a16:creationId xmlns:a16="http://schemas.microsoft.com/office/drawing/2014/main" id="{1AA4BEAC-3A1B-4B77-812E-D83DC9FFFED7}"/>
              </a:ext>
            </a:extLst>
          </p:cNvPr>
          <p:cNvSpPr/>
          <p:nvPr/>
        </p:nvSpPr>
        <p:spPr>
          <a:xfrm>
            <a:off x="913778" y="2367088"/>
            <a:ext cx="6672888" cy="34241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-2286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all" spc="0" baseline="0">
              <a:solidFill>
                <a:srgbClr val="000000"/>
              </a:solidFill>
              <a:uFillTx/>
              <a:latin typeface="Tw Cen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ADF5B0-94A7-4BAE-9BE9-81B8BB35637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Извънкласни дейности</a:t>
            </a:r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F57106D-2A3C-482C-80E0-80F32FD06012}"/>
              </a:ext>
            </a:extLst>
          </p:cNvPr>
          <p:cNvGrpSpPr/>
          <p:nvPr/>
        </p:nvGrpSpPr>
        <p:grpSpPr>
          <a:xfrm>
            <a:off x="1324773" y="2532714"/>
            <a:ext cx="9542449" cy="3028584"/>
            <a:chOff x="1324773" y="2532714"/>
            <a:chExt cx="9542449" cy="3028584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D5593D77-E283-4C3C-847F-8621B5C56E0A}"/>
                </a:ext>
              </a:extLst>
            </p:cNvPr>
            <p:cNvSpPr/>
            <p:nvPr/>
          </p:nvSpPr>
          <p:spPr>
            <a:xfrm>
              <a:off x="1324773" y="2532714"/>
              <a:ext cx="4089617" cy="2596905"/>
            </a:xfrm>
            <a:custGeom>
              <a:avLst>
                <a:gd name="f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E34B7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bg-BG"/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A0155CB9-0295-4C2E-98F2-A972F59019FD}"/>
                </a:ext>
              </a:extLst>
            </p:cNvPr>
            <p:cNvSpPr/>
            <p:nvPr/>
          </p:nvSpPr>
          <p:spPr>
            <a:xfrm>
              <a:off x="1779175" y="2964393"/>
              <a:ext cx="4089617" cy="25969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89618"/>
                <a:gd name="f7" fmla="val 2596907"/>
                <a:gd name="f8" fmla="val 259691"/>
                <a:gd name="f9" fmla="val 116268"/>
                <a:gd name="f10" fmla="val 3829927"/>
                <a:gd name="f11" fmla="val 3973350"/>
                <a:gd name="f12" fmla="val 2337216"/>
                <a:gd name="f13" fmla="val 2480639"/>
                <a:gd name="f14" fmla="+- 0 0 -90"/>
                <a:gd name="f15" fmla="*/ f3 1 4089618"/>
                <a:gd name="f16" fmla="*/ f4 1 259690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089618"/>
                <a:gd name="f25" fmla="*/ f21 1 2596907"/>
                <a:gd name="f26" fmla="*/ 0 f22 1"/>
                <a:gd name="f27" fmla="*/ 259691 f21 1"/>
                <a:gd name="f28" fmla="*/ 259691 f22 1"/>
                <a:gd name="f29" fmla="*/ 0 f21 1"/>
                <a:gd name="f30" fmla="*/ 3829927 f22 1"/>
                <a:gd name="f31" fmla="*/ 4089618 f22 1"/>
                <a:gd name="f32" fmla="*/ 2337216 f21 1"/>
                <a:gd name="f33" fmla="*/ 2596907 f21 1"/>
                <a:gd name="f34" fmla="+- f23 0 f1"/>
                <a:gd name="f35" fmla="*/ f26 1 4089618"/>
                <a:gd name="f36" fmla="*/ f27 1 2596907"/>
                <a:gd name="f37" fmla="*/ f28 1 4089618"/>
                <a:gd name="f38" fmla="*/ f29 1 2596907"/>
                <a:gd name="f39" fmla="*/ f30 1 4089618"/>
                <a:gd name="f40" fmla="*/ f31 1 4089618"/>
                <a:gd name="f41" fmla="*/ f32 1 2596907"/>
                <a:gd name="f42" fmla="*/ f33 1 259690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4089618" h="259690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5873" cap="flat">
              <a:solidFill>
                <a:srgbClr val="E34B7A"/>
              </a:solidFill>
              <a:prstDash val="solid"/>
            </a:ln>
          </p:spPr>
          <p:txBody>
            <a:bodyPr vert="horz" wrap="square" lIns="175116" tIns="175116" rIns="175116" bIns="175116" anchor="ctr" anchorCtr="1" compatLnSpc="1">
              <a:noAutofit/>
            </a:bodyPr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600" b="0" i="0" u="none" strike="noStrike" kern="1200" cap="none" spc="0" baseline="0">
                  <a:solidFill>
                    <a:srgbClr val="000000"/>
                  </a:solidFill>
                  <a:uFillTx/>
                  <a:latin typeface="Tw Cen MT"/>
                </a:rPr>
                <a:t>Дейности по интереси с национално финансиране 2018/2019 – Клуб                     “ Медиация“</a:t>
              </a:r>
              <a:endPara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2C4AC0DA-5F4F-42B9-A143-402514855E34}"/>
                </a:ext>
              </a:extLst>
            </p:cNvPr>
            <p:cNvSpPr/>
            <p:nvPr/>
          </p:nvSpPr>
          <p:spPr>
            <a:xfrm>
              <a:off x="6323204" y="2532714"/>
              <a:ext cx="4089617" cy="2596905"/>
            </a:xfrm>
            <a:custGeom>
              <a:avLst>
                <a:gd name="f0" fmla="val 21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E34B7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bg-BG"/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29638378-A87B-49C6-8510-A8CBCE95F9E4}"/>
                </a:ext>
              </a:extLst>
            </p:cNvPr>
            <p:cNvSpPr/>
            <p:nvPr/>
          </p:nvSpPr>
          <p:spPr>
            <a:xfrm>
              <a:off x="6777605" y="2964393"/>
              <a:ext cx="4089617" cy="25969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89618"/>
                <a:gd name="f7" fmla="val 2596907"/>
                <a:gd name="f8" fmla="val 259691"/>
                <a:gd name="f9" fmla="val 116268"/>
                <a:gd name="f10" fmla="val 3829927"/>
                <a:gd name="f11" fmla="val 3973350"/>
                <a:gd name="f12" fmla="val 2337216"/>
                <a:gd name="f13" fmla="val 2480639"/>
                <a:gd name="f14" fmla="+- 0 0 -90"/>
                <a:gd name="f15" fmla="*/ f3 1 4089618"/>
                <a:gd name="f16" fmla="*/ f4 1 2596907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089618"/>
                <a:gd name="f25" fmla="*/ f21 1 2596907"/>
                <a:gd name="f26" fmla="*/ 0 f22 1"/>
                <a:gd name="f27" fmla="*/ 259691 f21 1"/>
                <a:gd name="f28" fmla="*/ 259691 f22 1"/>
                <a:gd name="f29" fmla="*/ 0 f21 1"/>
                <a:gd name="f30" fmla="*/ 3829927 f22 1"/>
                <a:gd name="f31" fmla="*/ 4089618 f22 1"/>
                <a:gd name="f32" fmla="*/ 2337216 f21 1"/>
                <a:gd name="f33" fmla="*/ 2596907 f21 1"/>
                <a:gd name="f34" fmla="+- f23 0 f1"/>
                <a:gd name="f35" fmla="*/ f26 1 4089618"/>
                <a:gd name="f36" fmla="*/ f27 1 2596907"/>
                <a:gd name="f37" fmla="*/ f28 1 4089618"/>
                <a:gd name="f38" fmla="*/ f29 1 2596907"/>
                <a:gd name="f39" fmla="*/ f30 1 4089618"/>
                <a:gd name="f40" fmla="*/ f31 1 4089618"/>
                <a:gd name="f41" fmla="*/ f32 1 2596907"/>
                <a:gd name="f42" fmla="*/ f33 1 2596907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4089618" h="259690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5873" cap="flat">
              <a:solidFill>
                <a:srgbClr val="E34B7A"/>
              </a:solidFill>
              <a:prstDash val="solid"/>
            </a:ln>
          </p:spPr>
          <p:txBody>
            <a:bodyPr vert="horz" wrap="square" lIns="175116" tIns="175116" rIns="175116" bIns="175116" anchor="ctr" anchorCtr="1" compatLnSpc="1">
              <a:noAutofit/>
            </a:bodyPr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600" b="0" i="0" u="none" strike="noStrike" kern="1200" cap="none" spc="0" baseline="0">
                  <a:solidFill>
                    <a:srgbClr val="000000"/>
                  </a:solidFill>
                  <a:uFillTx/>
                  <a:latin typeface="Tw Cen MT"/>
                </a:rPr>
                <a:t>Дейности по интереси с национално финансиране 2018/2019 – Клуб </a:t>
              </a:r>
            </a:p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600" b="0" i="0" u="none" strike="noStrike" kern="1200" cap="none" spc="0" baseline="0">
                  <a:solidFill>
                    <a:srgbClr val="000000"/>
                  </a:solidFill>
                  <a:uFillTx/>
                  <a:latin typeface="Tw Cen MT"/>
                </a:rPr>
                <a:t>„ Работилница за добродетели“</a:t>
              </a:r>
              <a:endParaRPr lang="en-US" sz="26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0CDF3C-C6ED-4C9E-A85E-9AEF7544E35A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5">
            <a:extLst>
              <a:ext uri="{FF2B5EF4-FFF2-40B4-BE49-F238E27FC236}">
                <a16:creationId xmlns:a16="http://schemas.microsoft.com/office/drawing/2014/main" id="{E382DA88-7638-45DD-AC72-8B0DA7B49EC5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7">
            <a:extLst>
              <a:ext uri="{FF2B5EF4-FFF2-40B4-BE49-F238E27FC236}">
                <a16:creationId xmlns:a16="http://schemas.microsoft.com/office/drawing/2014/main" id="{B14C0626-5761-41CD-95CD-0BA9474F1E4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C7C3AE4-9322-4609-9F1A-66204D66D44F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4D5A941-C9B4-451F-A3F1-C8930F48BB6F}"/>
              </a:ext>
            </a:extLst>
          </p:cNvPr>
          <p:cNvSpPr>
            <a:spLocks noMove="1" noResize="1"/>
          </p:cNvSpPr>
          <p:nvPr/>
        </p:nvSpPr>
        <p:spPr>
          <a:xfrm>
            <a:off x="913778" y="550651"/>
            <a:ext cx="10364449" cy="3690463"/>
          </a:xfrm>
          <a:custGeom>
            <a:avLst>
              <a:gd name="f0" fmla="val 104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82552" cap="sq">
            <a:solidFill>
              <a:srgbClr val="EAEAE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7" name="Картина 7">
            <a:extLst>
              <a:ext uri="{FF2B5EF4-FFF2-40B4-BE49-F238E27FC236}">
                <a16:creationId xmlns:a16="http://schemas.microsoft.com/office/drawing/2014/main" id="{11DBA723-40BA-4B5B-897D-6CC908A392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49" r="-3" b="-3"/>
          <a:stretch>
            <a:fillRect/>
          </a:stretch>
        </p:blipFill>
        <p:spPr>
          <a:xfrm>
            <a:off x="1080080" y="736229"/>
            <a:ext cx="2388687" cy="3319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Контейнер за съдържание 4">
            <a:extLst>
              <a:ext uri="{FF2B5EF4-FFF2-40B4-BE49-F238E27FC236}">
                <a16:creationId xmlns:a16="http://schemas.microsoft.com/office/drawing/2014/main" id="{AED2BE98-2B84-45E7-A709-B5BB1E878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4989" r="-3" b="-3"/>
          <a:stretch>
            <a:fillRect/>
          </a:stretch>
        </p:blipFill>
        <p:spPr>
          <a:xfrm>
            <a:off x="8722854" y="717739"/>
            <a:ext cx="2391640" cy="3356296"/>
          </a:xfrm>
        </p:spPr>
      </p:pic>
      <p:pic>
        <p:nvPicPr>
          <p:cNvPr id="9" name="Picture 43">
            <a:extLst>
              <a:ext uri="{FF2B5EF4-FFF2-40B4-BE49-F238E27FC236}">
                <a16:creationId xmlns:a16="http://schemas.microsoft.com/office/drawing/2014/main" id="{8149CC8E-BD66-4E51-84D2-BDE5F6F3373F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69764" t="46543"/>
          <a:stretch>
            <a:fillRect/>
          </a:stretch>
        </p:blipFill>
        <p:spPr>
          <a:xfrm>
            <a:off x="8500436" y="3191932"/>
            <a:ext cx="3686348" cy="36660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Заглавие 1">
            <a:extLst>
              <a:ext uri="{FF2B5EF4-FFF2-40B4-BE49-F238E27FC236}">
                <a16:creationId xmlns:a16="http://schemas.microsoft.com/office/drawing/2014/main" id="{E60BB556-7146-4652-A9ED-4E0143C1D7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215" y="4562856"/>
            <a:ext cx="10916363" cy="1137550"/>
          </a:xfrm>
        </p:spPr>
        <p:txBody>
          <a:bodyPr anchor="b"/>
          <a:lstStyle/>
          <a:p>
            <a:pPr lvl="0"/>
            <a:r>
              <a:rPr lang="en-US" sz="4800"/>
              <a:t>В екип нещата се получават</a:t>
            </a:r>
          </a:p>
        </p:txBody>
      </p:sp>
      <p:pic>
        <p:nvPicPr>
          <p:cNvPr id="11" name="Картина 5">
            <a:extLst>
              <a:ext uri="{FF2B5EF4-FFF2-40B4-BE49-F238E27FC236}">
                <a16:creationId xmlns:a16="http://schemas.microsoft.com/office/drawing/2014/main" id="{CC49912F-3B77-4C77-BFEE-0A0B8B0124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40" r="2147" b="-3"/>
          <a:stretch>
            <a:fillRect/>
          </a:stretch>
        </p:blipFill>
        <p:spPr>
          <a:xfrm>
            <a:off x="3626684" y="719788"/>
            <a:ext cx="2388696" cy="33521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24D4F7C3-9EA2-44E3-A887-9C797B7C1B05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b="55478"/>
          <a:stretch>
            <a:fillRect/>
          </a:stretch>
        </p:blipFill>
        <p:spPr>
          <a:xfrm>
            <a:off x="-2606" y="0"/>
            <a:ext cx="12191996" cy="3053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Картина 6">
            <a:extLst>
              <a:ext uri="{FF2B5EF4-FFF2-40B4-BE49-F238E27FC236}">
                <a16:creationId xmlns:a16="http://schemas.microsoft.com/office/drawing/2014/main" id="{72B23E9C-4688-4B72-A7E1-7E323F35D0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49" r="-3" b="-3"/>
          <a:stretch>
            <a:fillRect/>
          </a:stretch>
        </p:blipFill>
        <p:spPr>
          <a:xfrm>
            <a:off x="6164537" y="736229"/>
            <a:ext cx="2388696" cy="33193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08A467-C5EC-4878-BA75-E2A93F214606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6894061F-6821-43E6-AB04-EDA930E3B702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EB04AAE4-7BAE-402A-BEDD-88263A7DC6E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509181-7D5B-446C-B7CC-7770E4BBD739}"/>
              </a:ext>
            </a:extLst>
          </p:cNvPr>
          <p:cNvPicPr>
            <a:picLocks noMove="1" noResize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895F071F-EE28-404E-AD11-3CFE5F598B99}"/>
              </a:ext>
            </a:extLst>
          </p:cNvPr>
          <p:cNvSpPr>
            <a:spLocks noMove="1" noResize="1"/>
          </p:cNvSpPr>
          <p:nvPr/>
        </p:nvSpPr>
        <p:spPr>
          <a:xfrm>
            <a:off x="913778" y="550651"/>
            <a:ext cx="10364449" cy="3690463"/>
          </a:xfrm>
          <a:custGeom>
            <a:avLst>
              <a:gd name="f0" fmla="val 104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82552" cap="sq">
            <a:solidFill>
              <a:srgbClr val="EAEAE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pic>
        <p:nvPicPr>
          <p:cNvPr id="7" name="Картина 4">
            <a:extLst>
              <a:ext uri="{FF2B5EF4-FFF2-40B4-BE49-F238E27FC236}">
                <a16:creationId xmlns:a16="http://schemas.microsoft.com/office/drawing/2014/main" id="{28845821-DC1D-4CF3-AA3B-72E3221C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80" y="803428"/>
            <a:ext cx="2388687" cy="31849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Картина 5">
            <a:extLst>
              <a:ext uri="{FF2B5EF4-FFF2-40B4-BE49-F238E27FC236}">
                <a16:creationId xmlns:a16="http://schemas.microsoft.com/office/drawing/2014/main" id="{3F33FE3C-72D3-4887-8776-F0237372D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854" y="801453"/>
            <a:ext cx="2391640" cy="3188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1BE1C855-4034-42C3-ACFF-65F9B811CCC0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69764" t="46543"/>
          <a:stretch>
            <a:fillRect/>
          </a:stretch>
        </p:blipFill>
        <p:spPr>
          <a:xfrm>
            <a:off x="8500436" y="3191932"/>
            <a:ext cx="3686348" cy="36660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Заглавие 1">
            <a:extLst>
              <a:ext uri="{FF2B5EF4-FFF2-40B4-BE49-F238E27FC236}">
                <a16:creationId xmlns:a16="http://schemas.microsoft.com/office/drawing/2014/main" id="{CCF5E6BA-D5F6-4E99-84DF-AFD63A0B8B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215" y="4562856"/>
            <a:ext cx="10916363" cy="1137550"/>
          </a:xfrm>
        </p:spPr>
        <p:txBody>
          <a:bodyPr anchor="b">
            <a:normAutofit fontScale="90000"/>
          </a:bodyPr>
          <a:lstStyle/>
          <a:p>
            <a:pPr lvl="0"/>
            <a:r>
              <a:rPr lang="bg-BG" sz="4300"/>
              <a:t>Кой ще бъде носител на най – много добродетели?</a:t>
            </a:r>
            <a:endParaRPr lang="en-US" sz="4300"/>
          </a:p>
        </p:txBody>
      </p:sp>
      <p:pic>
        <p:nvPicPr>
          <p:cNvPr id="11" name="Картина 6">
            <a:extLst>
              <a:ext uri="{FF2B5EF4-FFF2-40B4-BE49-F238E27FC236}">
                <a16:creationId xmlns:a16="http://schemas.microsoft.com/office/drawing/2014/main" id="{C342DB4F-A3C9-4A7E-B823-14621078D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684" y="803428"/>
            <a:ext cx="2388696" cy="31849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340656D6-46AA-455C-8EB4-526C08426DAC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b="55478"/>
          <a:stretch>
            <a:fillRect/>
          </a:stretch>
        </p:blipFill>
        <p:spPr>
          <a:xfrm>
            <a:off x="-2606" y="0"/>
            <a:ext cx="12191996" cy="3053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Контейнер за съдържание 3">
            <a:extLst>
              <a:ext uri="{FF2B5EF4-FFF2-40B4-BE49-F238E27FC236}">
                <a16:creationId xmlns:a16="http://schemas.microsoft.com/office/drawing/2014/main" id="{2095353E-91C4-4A7B-A32D-74237E9F8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164537" y="803428"/>
            <a:ext cx="2388696" cy="318492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03B17B4-FCA2-4442-92D4-A24F436946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Контакти</a:t>
            </a:r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6351B6C-B49D-4A81-9631-E3A92AA491E6}"/>
              </a:ext>
            </a:extLst>
          </p:cNvPr>
          <p:cNvGrpSpPr/>
          <p:nvPr/>
        </p:nvGrpSpPr>
        <p:grpSpPr>
          <a:xfrm>
            <a:off x="1091500" y="2534021"/>
            <a:ext cx="10008986" cy="3025969"/>
            <a:chOff x="1091500" y="2534021"/>
            <a:chExt cx="10008986" cy="3025969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3265BF12-6939-4821-B791-D0852D3CCFD1}"/>
                </a:ext>
              </a:extLst>
            </p:cNvPr>
            <p:cNvSpPr/>
            <p:nvPr/>
          </p:nvSpPr>
          <p:spPr>
            <a:xfrm>
              <a:off x="1091500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Професионална гимназия по туризъм гр. Самоков</a:t>
              </a:r>
              <a:endParaRPr lang="en-US" sz="22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E425692E-F280-4FFB-A646-2A8DF4C66937}"/>
                </a:ext>
              </a:extLst>
            </p:cNvPr>
            <p:cNvSpPr/>
            <p:nvPr/>
          </p:nvSpPr>
          <p:spPr>
            <a:xfrm>
              <a:off x="3651939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Ул . ” Софийско шосе” 18</a:t>
              </a:r>
              <a:endParaRPr lang="en-US" sz="22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AAB91691-C932-49C4-A6C3-569CA1411676}"/>
                </a:ext>
              </a:extLst>
            </p:cNvPr>
            <p:cNvSpPr/>
            <p:nvPr/>
          </p:nvSpPr>
          <p:spPr>
            <a:xfrm>
              <a:off x="6212378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Служебен телефон 0884940104</a:t>
              </a:r>
              <a:endParaRPr lang="en-US" sz="22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13ECF062-6E9A-465C-B51D-19E8DD2B668A}"/>
                </a:ext>
              </a:extLst>
            </p:cNvPr>
            <p:cNvSpPr/>
            <p:nvPr/>
          </p:nvSpPr>
          <p:spPr>
            <a:xfrm>
              <a:off x="8772817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Личен телефон 0878308783 </a:t>
              </a:r>
              <a:endParaRPr lang="en-US" sz="22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3B4FA34C-DB8B-497A-B809-82413E086E2E}"/>
                </a:ext>
              </a:extLst>
            </p:cNvPr>
            <p:cNvSpPr/>
            <p:nvPr/>
          </p:nvSpPr>
          <p:spPr>
            <a:xfrm>
              <a:off x="4932163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83823" tIns="83823" rIns="83823" bIns="83823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E- mail: </a:t>
              </a:r>
              <a:r>
                <a:rPr lang="en-US" sz="22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olia_ani@abv.bg</a:t>
              </a:r>
              <a:endParaRPr lang="en-US" sz="22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BE15785-B0AF-4874-B216-FE30B4D3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bg-BG"/>
              <a:t>Благодаря за вниманието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E7A6DB4-1842-4C59-9166-091FC606C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ru-RU"/>
              <a:t>Има два вида учители – такива, които те заливат с толкова много информация, че оставаш скован, и такива, които само с един малък подтик, ти вдъхват сила, с която можеш да скочиш чак до небето.                                                                                                       			</a:t>
            </a:r>
          </a:p>
          <a:p>
            <a:pPr marL="0" indent="0">
              <a:buNone/>
            </a:pPr>
            <a:r>
              <a:rPr lang="ru-RU"/>
              <a:t>			  </a:t>
            </a:r>
            <a:r>
              <a:rPr lang="ru-RU" i="1"/>
              <a:t>Робърт Фрос</a:t>
            </a:r>
            <a:endParaRPr lang="ru-RU"/>
          </a:p>
          <a:p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429AF4E-5049-4F55-8DBB-B7FF0DDA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FA4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31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A0EFD05-6F62-46A2-B7AD-00B47B95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bg-BG" dirty="0">
                <a:solidFill>
                  <a:schemeClr val="accent1"/>
                </a:solidFill>
              </a:rPr>
              <a:t>Съдържание</a:t>
            </a: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Контейнер за съдържание 2">
            <a:extLst>
              <a:ext uri="{FF2B5EF4-FFF2-40B4-BE49-F238E27FC236}">
                <a16:creationId xmlns:a16="http://schemas.microsoft.com/office/drawing/2014/main" id="{55447A22-CF33-4DB7-9CEB-E052454D8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bg-BG" sz="1900"/>
              <a:t>Лична информация</a:t>
            </a:r>
          </a:p>
          <a:p>
            <a:pPr>
              <a:lnSpc>
                <a:spcPct val="110000"/>
              </a:lnSpc>
            </a:pPr>
            <a:r>
              <a:rPr lang="bg-BG" sz="1900"/>
              <a:t>Социални умения</a:t>
            </a:r>
          </a:p>
          <a:p>
            <a:pPr>
              <a:lnSpc>
                <a:spcPct val="110000"/>
              </a:lnSpc>
            </a:pPr>
            <a:r>
              <a:rPr lang="bg-BG" sz="1900"/>
              <a:t>Технически умения</a:t>
            </a:r>
          </a:p>
          <a:p>
            <a:pPr>
              <a:lnSpc>
                <a:spcPct val="110000"/>
              </a:lnSpc>
            </a:pPr>
            <a:r>
              <a:rPr lang="bg-BG" sz="1900"/>
              <a:t>Учителят е ум и сърце</a:t>
            </a:r>
          </a:p>
          <a:p>
            <a:pPr>
              <a:lnSpc>
                <a:spcPct val="110000"/>
              </a:lnSpc>
            </a:pPr>
            <a:r>
              <a:rPr lang="bg-BG" sz="1900"/>
              <a:t>Методи на преподаването</a:t>
            </a:r>
          </a:p>
          <a:p>
            <a:pPr>
              <a:lnSpc>
                <a:spcPct val="110000"/>
              </a:lnSpc>
            </a:pPr>
            <a:r>
              <a:rPr lang="bg-BG" sz="1900"/>
              <a:t>Цел на преподаването</a:t>
            </a:r>
          </a:p>
          <a:p>
            <a:pPr>
              <a:lnSpc>
                <a:spcPct val="110000"/>
              </a:lnSpc>
            </a:pPr>
            <a:r>
              <a:rPr lang="bg-BG" sz="1900"/>
              <a:t>Участие в квалификационни курсове</a:t>
            </a:r>
          </a:p>
          <a:p>
            <a:pPr>
              <a:lnSpc>
                <a:spcPct val="110000"/>
              </a:lnSpc>
            </a:pPr>
            <a:r>
              <a:rPr lang="bg-BG" sz="1900"/>
              <a:t>Преподавани предмети</a:t>
            </a:r>
          </a:p>
          <a:p>
            <a:pPr>
              <a:lnSpc>
                <a:spcPct val="110000"/>
              </a:lnSpc>
            </a:pPr>
            <a:r>
              <a:rPr lang="bg-BG" sz="1900"/>
              <a:t>Работа с ученици и родители</a:t>
            </a:r>
          </a:p>
          <a:p>
            <a:pPr>
              <a:lnSpc>
                <a:spcPct val="110000"/>
              </a:lnSpc>
            </a:pPr>
            <a:r>
              <a:rPr lang="bg-BG" sz="1900"/>
              <a:t>Извънкласна дейност</a:t>
            </a:r>
          </a:p>
          <a:p>
            <a:pPr>
              <a:lnSpc>
                <a:spcPct val="110000"/>
              </a:lnSpc>
            </a:pPr>
            <a:r>
              <a:rPr lang="bg-BG" sz="1900"/>
              <a:t>Контакти</a:t>
            </a:r>
          </a:p>
        </p:txBody>
      </p:sp>
    </p:spTree>
    <p:extLst>
      <p:ext uri="{BB962C8B-B14F-4D97-AF65-F5344CB8AC3E}">
        <p14:creationId xmlns:p14="http://schemas.microsoft.com/office/powerpoint/2010/main" val="230041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9D2AACD-495D-4555-9A20-BD59FF1096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 i="1" dirty="0"/>
              <a:t>Аз съм…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BE8F5D7-AF5D-4231-893F-C28FD9B9EDE0}"/>
              </a:ext>
            </a:extLst>
          </p:cNvPr>
          <p:cNvGrpSpPr/>
          <p:nvPr/>
        </p:nvGrpSpPr>
        <p:grpSpPr>
          <a:xfrm>
            <a:off x="1130052" y="2532869"/>
            <a:ext cx="9931901" cy="3028273"/>
            <a:chOff x="1130052" y="2532869"/>
            <a:chExt cx="9931901" cy="3028273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0D1EED93-B535-4B82-81E0-86295E6CEAEA}"/>
                </a:ext>
              </a:extLst>
            </p:cNvPr>
            <p:cNvSpPr/>
            <p:nvPr/>
          </p:nvSpPr>
          <p:spPr>
            <a:xfrm>
              <a:off x="3245927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88277A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202BF46D-8472-4179-910F-BA4BDFFFECFC}"/>
                </a:ext>
              </a:extLst>
            </p:cNvPr>
            <p:cNvSpPr/>
            <p:nvPr/>
          </p:nvSpPr>
          <p:spPr>
            <a:xfrm>
              <a:off x="1130052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Образование: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16E8650B-5BE8-46FC-9E5C-E1C248C7738A}"/>
                </a:ext>
              </a:extLst>
            </p:cNvPr>
            <p:cNvSpPr/>
            <p:nvPr/>
          </p:nvSpPr>
          <p:spPr>
            <a:xfrm>
              <a:off x="5850669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524091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F321BD42-BA66-4D6C-B481-16638DCFE69C}"/>
                </a:ext>
              </a:extLst>
            </p:cNvPr>
            <p:cNvSpPr/>
            <p:nvPr/>
          </p:nvSpPr>
          <p:spPr>
            <a:xfrm>
              <a:off x="3734793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висше –магистър –ЮЗУ ”Неофит Рилски”, гр. Благоевград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BE83E3DF-AFA0-44E4-ABE3-A72E8E1FAE7C}"/>
                </a:ext>
              </a:extLst>
            </p:cNvPr>
            <p:cNvSpPr/>
            <p:nvPr/>
          </p:nvSpPr>
          <p:spPr>
            <a:xfrm>
              <a:off x="8455411" y="3122456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156388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13B58A76-04D5-431B-BCC9-97A874B48A6D}"/>
                </a:ext>
              </a:extLst>
            </p:cNvPr>
            <p:cNvSpPr/>
            <p:nvPr/>
          </p:nvSpPr>
          <p:spPr>
            <a:xfrm>
              <a:off x="6339535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Първа специалност –политология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DBA1D559-6D17-4609-8608-F8267664C193}"/>
                </a:ext>
              </a:extLst>
            </p:cNvPr>
            <p:cNvSpPr/>
            <p:nvPr/>
          </p:nvSpPr>
          <p:spPr>
            <a:xfrm>
              <a:off x="2188890" y="3801672"/>
              <a:ext cx="7814224" cy="4564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814222"/>
                <a:gd name="f7" fmla="val 456465"/>
                <a:gd name="f8" fmla="val 245332"/>
                <a:gd name="f9" fmla="+- 0 0 -90"/>
                <a:gd name="f10" fmla="*/ f3 1 7814222"/>
                <a:gd name="f11" fmla="*/ f4 1 456465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7814222"/>
                <a:gd name="f20" fmla="*/ f16 1 456465"/>
                <a:gd name="f21" fmla="*/ 7814222 f17 1"/>
                <a:gd name="f22" fmla="*/ 0 f16 1"/>
                <a:gd name="f23" fmla="*/ 245332 f16 1"/>
                <a:gd name="f24" fmla="*/ 0 f17 1"/>
                <a:gd name="f25" fmla="*/ 456465 f16 1"/>
                <a:gd name="f26" fmla="+- f18 0 f1"/>
                <a:gd name="f27" fmla="*/ f21 1 7814222"/>
                <a:gd name="f28" fmla="*/ f22 1 456465"/>
                <a:gd name="f29" fmla="*/ f23 1 456465"/>
                <a:gd name="f30" fmla="*/ f24 1 7814222"/>
                <a:gd name="f31" fmla="*/ f25 1 456465"/>
                <a:gd name="f32" fmla="*/ f12 1 f19"/>
                <a:gd name="f33" fmla="*/ f13 1 f19"/>
                <a:gd name="f34" fmla="*/ f12 1 f20"/>
                <a:gd name="f35" fmla="*/ f14 1 f20"/>
                <a:gd name="f36" fmla="*/ f27 1 f19"/>
                <a:gd name="f37" fmla="*/ f28 1 f20"/>
                <a:gd name="f38" fmla="*/ f29 1 f20"/>
                <a:gd name="f39" fmla="*/ f30 1 f19"/>
                <a:gd name="f40" fmla="*/ f31 1 f20"/>
                <a:gd name="f41" fmla="*/ f32 f10 1"/>
                <a:gd name="f42" fmla="*/ f33 f10 1"/>
                <a:gd name="f43" fmla="*/ f35 f11 1"/>
                <a:gd name="f44" fmla="*/ f34 f11 1"/>
                <a:gd name="f45" fmla="*/ f36 f10 1"/>
                <a:gd name="f46" fmla="*/ f37 f11 1"/>
                <a:gd name="f47" fmla="*/ f38 f11 1"/>
                <a:gd name="f48" fmla="*/ f39 f10 1"/>
                <a:gd name="f49" fmla="*/ f40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5" y="f47"/>
                </a:cxn>
                <a:cxn ang="f26">
                  <a:pos x="f48" y="f47"/>
                </a:cxn>
                <a:cxn ang="f26">
                  <a:pos x="f48" y="f49"/>
                </a:cxn>
              </a:cxnLst>
              <a:rect l="f41" t="f44" r="f42" b="f43"/>
              <a:pathLst>
                <a:path w="7814222" h="456465">
                  <a:moveTo>
                    <a:pt x="f6" y="f5"/>
                  </a:moveTo>
                  <a:lnTo>
                    <a:pt x="f6" y="f8"/>
                  </a:lnTo>
                  <a:lnTo>
                    <a:pt x="f5" y="f8"/>
                  </a:lnTo>
                  <a:lnTo>
                    <a:pt x="f5" y="f7"/>
                  </a:lnTo>
                </a:path>
              </a:pathLst>
            </a:custGeom>
            <a:noFill/>
            <a:ln w="9528" cap="flat">
              <a:solidFill>
                <a:srgbClr val="338BAA"/>
              </a:solidFill>
              <a:prstDash val="solid"/>
              <a:tailEnd type="arrow"/>
            </a:ln>
          </p:spPr>
          <p:txBody>
            <a:bodyPr vert="horz" wrap="square" lIns="3724076" tIns="225801" rIns="3724076" bIns="225792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C443652A-EB57-4BD0-B210-31FBE7BB7B45}"/>
                </a:ext>
              </a:extLst>
            </p:cNvPr>
            <p:cNvSpPr/>
            <p:nvPr/>
          </p:nvSpPr>
          <p:spPr>
            <a:xfrm>
              <a:off x="8944276" y="2532869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Професионална квалификация – учител по философски дисциплини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30ABB9AE-4511-4781-8CA8-844516071F8C}"/>
                </a:ext>
              </a:extLst>
            </p:cNvPr>
            <p:cNvSpPr/>
            <p:nvPr/>
          </p:nvSpPr>
          <p:spPr>
            <a:xfrm>
              <a:off x="3245927" y="4880125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B169B3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82FB30A5-1189-4C31-B170-94A8D59EB99B}"/>
                </a:ext>
              </a:extLst>
            </p:cNvPr>
            <p:cNvSpPr/>
            <p:nvPr/>
          </p:nvSpPr>
          <p:spPr>
            <a:xfrm>
              <a:off x="1130052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длъжност-старши учител в  Професионална гимназия по туризъм гр. Самоков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4" name="Свободна форма: фигура 13">
              <a:extLst>
                <a:ext uri="{FF2B5EF4-FFF2-40B4-BE49-F238E27FC236}">
                  <a16:creationId xmlns:a16="http://schemas.microsoft.com/office/drawing/2014/main" id="{151A87D0-1C94-408F-B139-545C3A6F99F2}"/>
                </a:ext>
              </a:extLst>
            </p:cNvPr>
            <p:cNvSpPr/>
            <p:nvPr/>
          </p:nvSpPr>
          <p:spPr>
            <a:xfrm>
              <a:off x="5850669" y="4880125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88277A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5" name="Свободна форма: фигура 14">
              <a:extLst>
                <a:ext uri="{FF2B5EF4-FFF2-40B4-BE49-F238E27FC236}">
                  <a16:creationId xmlns:a16="http://schemas.microsoft.com/office/drawing/2014/main" id="{7CF4DCA1-484E-48F8-97D4-726801DDDAFB}"/>
                </a:ext>
              </a:extLst>
            </p:cNvPr>
            <p:cNvSpPr/>
            <p:nvPr/>
          </p:nvSpPr>
          <p:spPr>
            <a:xfrm>
              <a:off x="3734793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Професионален опит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6" name="Свободна форма: фигура 15">
              <a:extLst>
                <a:ext uri="{FF2B5EF4-FFF2-40B4-BE49-F238E27FC236}">
                  <a16:creationId xmlns:a16="http://schemas.microsoft.com/office/drawing/2014/main" id="{10C348DC-2F67-4293-840B-C7DE47C2A21D}"/>
                </a:ext>
              </a:extLst>
            </p:cNvPr>
            <p:cNvSpPr/>
            <p:nvPr/>
          </p:nvSpPr>
          <p:spPr>
            <a:xfrm>
              <a:off x="8455411" y="4880125"/>
              <a:ext cx="456468" cy="9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6465"/>
                <a:gd name="f7" fmla="val 91440"/>
                <a:gd name="f8" fmla="val 45720"/>
                <a:gd name="f9" fmla="+- 0 0 -90"/>
                <a:gd name="f10" fmla="*/ f3 1 456465"/>
                <a:gd name="f11" fmla="*/ f4 1 91440"/>
                <a:gd name="f12" fmla="val f5"/>
                <a:gd name="f13" fmla="val f6"/>
                <a:gd name="f14" fmla="val f7"/>
                <a:gd name="f15" fmla="*/ f9 f0 1"/>
                <a:gd name="f16" fmla="+- f14 0 f12"/>
                <a:gd name="f17" fmla="+- f13 0 f12"/>
                <a:gd name="f18" fmla="*/ f15 1 f2"/>
                <a:gd name="f19" fmla="*/ f17 1 456465"/>
                <a:gd name="f20" fmla="*/ f16 1 91440"/>
                <a:gd name="f21" fmla="*/ 0 f17 1"/>
                <a:gd name="f22" fmla="*/ 45720 f16 1"/>
                <a:gd name="f23" fmla="*/ 456465 f17 1"/>
                <a:gd name="f24" fmla="+- f18 0 f1"/>
                <a:gd name="f25" fmla="*/ f21 1 456465"/>
                <a:gd name="f26" fmla="*/ f22 1 91440"/>
                <a:gd name="f27" fmla="*/ f23 1 456465"/>
                <a:gd name="f28" fmla="*/ f12 1 f19"/>
                <a:gd name="f29" fmla="*/ f13 1 f19"/>
                <a:gd name="f30" fmla="*/ f12 1 f20"/>
                <a:gd name="f31" fmla="*/ f14 1 f20"/>
                <a:gd name="f32" fmla="*/ f25 1 f19"/>
                <a:gd name="f33" fmla="*/ f26 1 f20"/>
                <a:gd name="f34" fmla="*/ f27 1 f19"/>
                <a:gd name="f35" fmla="*/ f28 f10 1"/>
                <a:gd name="f36" fmla="*/ f29 f10 1"/>
                <a:gd name="f37" fmla="*/ f31 f11 1"/>
                <a:gd name="f38" fmla="*/ f30 f11 1"/>
                <a:gd name="f39" fmla="*/ f32 f10 1"/>
                <a:gd name="f40" fmla="*/ f33 f11 1"/>
                <a:gd name="f41" fmla="*/ f34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</a:cxnLst>
              <a:rect l="f35" t="f38" r="f36" b="f37"/>
              <a:pathLst>
                <a:path w="456465" h="91440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9528" cap="flat">
              <a:solidFill>
                <a:srgbClr val="524091"/>
              </a:solidFill>
              <a:prstDash val="solid"/>
              <a:tailEnd type="arrow"/>
            </a:ln>
          </p:spPr>
          <p:txBody>
            <a:bodyPr vert="horz" wrap="square" lIns="228755" tIns="43287" rIns="228755" bIns="43287" anchor="ctr" anchorCtr="1" compatLnSpc="1">
              <a:noAutofit/>
            </a:bodyPr>
            <a:lstStyle/>
            <a:p>
              <a:pPr marL="0" marR="0" lvl="0" indent="0" algn="ctr" defTabSz="2222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5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7" name="Свободна форма: фигура 16">
              <a:extLst>
                <a:ext uri="{FF2B5EF4-FFF2-40B4-BE49-F238E27FC236}">
                  <a16:creationId xmlns:a16="http://schemas.microsoft.com/office/drawing/2014/main" id="{9CCA163D-3093-4591-806F-785A404CB009}"/>
                </a:ext>
              </a:extLst>
            </p:cNvPr>
            <p:cNvSpPr/>
            <p:nvPr/>
          </p:nvSpPr>
          <p:spPr>
            <a:xfrm>
              <a:off x="6339535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-учител по философски дисциплини в Професионална гимназия по туризъм и СУ „ Отец Паисий „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8" name="Свободна форма: фигура 17">
              <a:extLst>
                <a:ext uri="{FF2B5EF4-FFF2-40B4-BE49-F238E27FC236}">
                  <a16:creationId xmlns:a16="http://schemas.microsoft.com/office/drawing/2014/main" id="{BD06EDC0-9AFA-4A45-B27E-E0173DC32543}"/>
                </a:ext>
              </a:extLst>
            </p:cNvPr>
            <p:cNvSpPr/>
            <p:nvPr/>
          </p:nvSpPr>
          <p:spPr>
            <a:xfrm>
              <a:off x="8944276" y="4290538"/>
              <a:ext cx="2117677" cy="12706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17675"/>
                <a:gd name="f7" fmla="val 1270605"/>
                <a:gd name="f8" fmla="+- 0 0 -90"/>
                <a:gd name="f9" fmla="*/ f3 1 2117675"/>
                <a:gd name="f10" fmla="*/ f4 1 127060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117675"/>
                <a:gd name="f19" fmla="*/ f15 1 1270605"/>
                <a:gd name="f20" fmla="*/ 0 f16 1"/>
                <a:gd name="f21" fmla="*/ 0 f15 1"/>
                <a:gd name="f22" fmla="*/ 2117675 f16 1"/>
                <a:gd name="f23" fmla="*/ 1270605 f15 1"/>
                <a:gd name="f24" fmla="+- f17 0 f1"/>
                <a:gd name="f25" fmla="*/ f20 1 2117675"/>
                <a:gd name="f26" fmla="*/ f21 1 1270605"/>
                <a:gd name="f27" fmla="*/ f22 1 2117675"/>
                <a:gd name="f28" fmla="*/ f23 1 127060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117675" h="127060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103766" tIns="108923" rIns="103766" bIns="10892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4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трудов стаж –19 години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777CA90-752C-407F-B0E9-B27EE5A5E8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Социални умения</a:t>
            </a:r>
          </a:p>
        </p:txBody>
      </p:sp>
      <p:pic>
        <p:nvPicPr>
          <p:cNvPr id="3" name="Картина 3">
            <a:extLst>
              <a:ext uri="{FF2B5EF4-FFF2-40B4-BE49-F238E27FC236}">
                <a16:creationId xmlns:a16="http://schemas.microsoft.com/office/drawing/2014/main" id="{79DAFE75-2E4D-4022-9554-BAF34CFB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58" r="24184" b="-2"/>
          <a:stretch>
            <a:fillRect/>
          </a:stretch>
        </p:blipFill>
        <p:spPr>
          <a:xfrm>
            <a:off x="913778" y="2505456"/>
            <a:ext cx="2509241" cy="3156517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pic>
        <p:nvPicPr>
          <p:cNvPr id="4" name="Картина 6" descr="Картина, която съдържа монитор&#10;&#10;Описанието е генерирано автоматично">
            <a:extLst>
              <a:ext uri="{FF2B5EF4-FFF2-40B4-BE49-F238E27FC236}">
                <a16:creationId xmlns:a16="http://schemas.microsoft.com/office/drawing/2014/main" id="{9C40FC61-3844-47B0-9454-C5164412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49" r="3" b="14418"/>
          <a:stretch>
            <a:fillRect/>
          </a:stretch>
        </p:blipFill>
        <p:spPr>
          <a:xfrm>
            <a:off x="3586743" y="2505456"/>
            <a:ext cx="2509241" cy="1493251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pic>
        <p:nvPicPr>
          <p:cNvPr id="5" name="Картина 4" descr="Картина, която съдърж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3F2E9FCA-C712-4359-B3D6-2A0C606AC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264" r="-2" b="19838"/>
          <a:stretch>
            <a:fillRect/>
          </a:stretch>
        </p:blipFill>
        <p:spPr>
          <a:xfrm>
            <a:off x="3586743" y="4159578"/>
            <a:ext cx="2509241" cy="1528044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sp>
        <p:nvSpPr>
          <p:cNvPr id="6" name="Контейнер за съдържание 2">
            <a:extLst>
              <a:ext uri="{FF2B5EF4-FFF2-40B4-BE49-F238E27FC236}">
                <a16:creationId xmlns:a16="http://schemas.microsoft.com/office/drawing/2014/main" id="{5790CD69-B7F0-4C27-AF62-D152252DFC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23987" y="2367088"/>
            <a:ext cx="4753618" cy="3424107"/>
          </a:xfrm>
        </p:spPr>
        <p:txBody>
          <a:bodyPr/>
          <a:lstStyle/>
          <a:p>
            <a:pPr lvl="0"/>
            <a:r>
              <a:rPr lang="ru-RU"/>
              <a:t>умения за ефективна комуникация; отговорност; организираност; способност за работа в екип; умения за разрешаване на конфликти; самостоятелност; тактичност; толерантност; лоялност;</a:t>
            </a:r>
            <a:endParaRPr lang="bg-B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C71C334-ECBB-450C-94A9-632B3F6DB7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/>
              <a:t>Технически умения</a:t>
            </a:r>
          </a:p>
        </p:txBody>
      </p:sp>
      <p:pic>
        <p:nvPicPr>
          <p:cNvPr id="3" name="Картина 5">
            <a:extLst>
              <a:ext uri="{FF2B5EF4-FFF2-40B4-BE49-F238E27FC236}">
                <a16:creationId xmlns:a16="http://schemas.microsoft.com/office/drawing/2014/main" id="{6D5C3E9E-FD19-48EB-A8C2-A01A23CF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00" r="9633" b="2"/>
          <a:stretch>
            <a:fillRect/>
          </a:stretch>
        </p:blipFill>
        <p:spPr>
          <a:xfrm>
            <a:off x="913778" y="2505456"/>
            <a:ext cx="3494461" cy="2935224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sp>
        <p:nvSpPr>
          <p:cNvPr id="4" name="Контейнер за съдържание 2">
            <a:extLst>
              <a:ext uri="{FF2B5EF4-FFF2-40B4-BE49-F238E27FC236}">
                <a16:creationId xmlns:a16="http://schemas.microsoft.com/office/drawing/2014/main" id="{790BD739-6EEA-4009-AE92-ECD616DEC5B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37816" y="2367088"/>
            <a:ext cx="6439790" cy="3424107"/>
          </a:xfrm>
        </p:spPr>
        <p:txBody>
          <a:bodyPr/>
          <a:lstStyle/>
          <a:p>
            <a:pPr lvl="0"/>
            <a:r>
              <a:rPr lang="bg-BG"/>
              <a:t>работа с компютър: отлично владеене на М</a:t>
            </a:r>
            <a:r>
              <a:rPr lang="en-US"/>
              <a:t>S Office 365 (Word, Excel, Power Point </a:t>
            </a:r>
            <a:r>
              <a:rPr lang="bg-BG"/>
              <a:t>и т.н); </a:t>
            </a:r>
            <a:r>
              <a:rPr lang="en-US"/>
              <a:t> MS Teams; Google Classroom; </a:t>
            </a:r>
            <a:r>
              <a:rPr lang="bg-BG"/>
              <a:t>Работя свободно с </a:t>
            </a:r>
            <a:r>
              <a:rPr lang="en-US"/>
              <a:t>Internet </a:t>
            </a:r>
            <a:r>
              <a:rPr lang="bg-BG"/>
              <a:t>и електронна поща.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EB79F50-532A-4748-A5DA-2180A4B6EA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/>
              <a:t>Учителят е ум и сърце… </a:t>
            </a:r>
            <a:endParaRPr lang="bg-BG"/>
          </a:p>
        </p:txBody>
      </p:sp>
      <p:pic>
        <p:nvPicPr>
          <p:cNvPr id="3" name="Картина 3">
            <a:extLst>
              <a:ext uri="{FF2B5EF4-FFF2-40B4-BE49-F238E27FC236}">
                <a16:creationId xmlns:a16="http://schemas.microsoft.com/office/drawing/2014/main" id="{F88E525F-CD12-4D23-93BF-7366A88F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8" r="16165" b="-3"/>
          <a:stretch>
            <a:fillRect/>
          </a:stretch>
        </p:blipFill>
        <p:spPr>
          <a:xfrm>
            <a:off x="913778" y="2505456"/>
            <a:ext cx="3494461" cy="2935224"/>
          </a:xfrm>
          <a:prstGeom prst="rect">
            <a:avLst/>
          </a:prstGeom>
          <a:noFill/>
          <a:ln w="82552" cap="sq">
            <a:solidFill>
              <a:srgbClr val="EAEAEA"/>
            </a:solidFill>
            <a:prstDash val="solid"/>
            <a:miter/>
          </a:ln>
        </p:spPr>
      </p:pic>
      <p:sp>
        <p:nvSpPr>
          <p:cNvPr id="4" name="Контейнер за съдържание 2">
            <a:extLst>
              <a:ext uri="{FF2B5EF4-FFF2-40B4-BE49-F238E27FC236}">
                <a16:creationId xmlns:a16="http://schemas.microsoft.com/office/drawing/2014/main" id="{2359808B-CD74-4442-BF21-5340CFF16C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37816" y="2367088"/>
            <a:ext cx="6439790" cy="3424107"/>
          </a:xfrm>
        </p:spPr>
        <p:txBody>
          <a:bodyPr/>
          <a:lstStyle/>
          <a:p>
            <a:pPr marL="0" lvl="0" indent="0">
              <a:lnSpc>
                <a:spcPct val="110000"/>
              </a:lnSpc>
              <a:buNone/>
            </a:pPr>
            <a:r>
              <a:rPr lang="ru-RU" sz="1400"/>
              <a:t/>
            </a:r>
            <a:br>
              <a:rPr lang="ru-RU" sz="1400"/>
            </a:br>
            <a:r>
              <a:rPr lang="ru-RU" sz="1400"/>
              <a:t/>
            </a:r>
            <a:br>
              <a:rPr lang="ru-RU" sz="1400"/>
            </a:br>
            <a:r>
              <a:rPr lang="ru-RU" sz="1400"/>
              <a:t>За мен преподаването е своеобразно пътуване и общуване, в което ученикът търси и открива отговори на много въпроси, като едновременно с това опознава себе си. Учителят е неговия водач –той го провокира, изпитва и окуражава............. </a:t>
            </a:r>
            <a:br>
              <a:rPr lang="ru-RU" sz="1400"/>
            </a:br>
            <a:r>
              <a:rPr lang="ru-RU" sz="1400"/>
              <a:t>Възпитава у ученика любов към знанието, смелост да разгръща въображението. Създава възможности за истинско, дълбоко размишление върху проблемите, изказване на собствено аргументирано мнение, изграждане на логическо мислене и осъзнаване на схващането, че същността на знанието е в неговото приложение. </a:t>
            </a:r>
            <a:br>
              <a:rPr lang="ru-RU" sz="1400"/>
            </a:br>
            <a:r>
              <a:rPr lang="ru-RU" sz="1400"/>
              <a:t/>
            </a:r>
            <a:br>
              <a:rPr lang="ru-RU" sz="1400"/>
            </a:br>
            <a:endParaRPr lang="bg-BG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AC229A2-88F4-4B0B-941C-5BAD510AE41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bg-BG" i="1"/>
              <a:t>Методи на преподаване </a:t>
            </a:r>
            <a:r>
              <a:rPr lang="bg-BG"/>
              <a:t/>
            </a:r>
            <a:br>
              <a:rPr lang="bg-BG"/>
            </a:br>
            <a:endParaRPr lang="bg-BG"/>
          </a:p>
        </p:txBody>
      </p:sp>
      <p:grpSp>
        <p:nvGrp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E547F3E-FA4F-4A74-9C38-C831A21A7C49}"/>
              </a:ext>
            </a:extLst>
          </p:cNvPr>
          <p:cNvGrpSpPr/>
          <p:nvPr/>
        </p:nvGrpSpPr>
        <p:grpSpPr>
          <a:xfrm>
            <a:off x="1091500" y="2534021"/>
            <a:ext cx="10008986" cy="3025969"/>
            <a:chOff x="1091500" y="2534021"/>
            <a:chExt cx="10008986" cy="3025969"/>
          </a:xfrm>
        </p:grpSpPr>
        <p:sp>
          <p:nvSpPr>
            <p:cNvPr id="4" name="Свободна форма: фигура 3">
              <a:extLst>
                <a:ext uri="{FF2B5EF4-FFF2-40B4-BE49-F238E27FC236}">
                  <a16:creationId xmlns:a16="http://schemas.microsoft.com/office/drawing/2014/main" id="{016EF35F-6950-416B-AE3D-6C9730F57CB1}"/>
                </a:ext>
              </a:extLst>
            </p:cNvPr>
            <p:cNvSpPr/>
            <p:nvPr/>
          </p:nvSpPr>
          <p:spPr>
            <a:xfrm>
              <a:off x="1091500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В практиката си използвам разнообразни интерактивни методи, но най-често това са: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5" name="Свободна форма: фигура 4">
              <a:extLst>
                <a:ext uri="{FF2B5EF4-FFF2-40B4-BE49-F238E27FC236}">
                  <a16:creationId xmlns:a16="http://schemas.microsoft.com/office/drawing/2014/main" id="{10042509-A94F-48A6-946F-13B61C810794}"/>
                </a:ext>
              </a:extLst>
            </p:cNvPr>
            <p:cNvSpPr/>
            <p:nvPr/>
          </p:nvSpPr>
          <p:spPr>
            <a:xfrm>
              <a:off x="3651939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групова работа;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6" name="Свободна форма: фигура 5">
              <a:extLst>
                <a:ext uri="{FF2B5EF4-FFF2-40B4-BE49-F238E27FC236}">
                  <a16:creationId xmlns:a16="http://schemas.microsoft.com/office/drawing/2014/main" id="{0105624E-A61C-471F-AF74-1260668C6CEB}"/>
                </a:ext>
              </a:extLst>
            </p:cNvPr>
            <p:cNvSpPr/>
            <p:nvPr/>
          </p:nvSpPr>
          <p:spPr>
            <a:xfrm>
              <a:off x="6212378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дискусия;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7" name="Свободна форма: фигура 6">
              <a:extLst>
                <a:ext uri="{FF2B5EF4-FFF2-40B4-BE49-F238E27FC236}">
                  <a16:creationId xmlns:a16="http://schemas.microsoft.com/office/drawing/2014/main" id="{A6F58A18-F870-43D2-A652-2688505ABE07}"/>
                </a:ext>
              </a:extLst>
            </p:cNvPr>
            <p:cNvSpPr/>
            <p:nvPr/>
          </p:nvSpPr>
          <p:spPr>
            <a:xfrm>
              <a:off x="8772817" y="253402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AFD6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мисловни карти;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75B650B6-49EA-44FB-8BB7-38237A129EF1}"/>
                </a:ext>
              </a:extLst>
            </p:cNvPr>
            <p:cNvSpPr/>
            <p:nvPr/>
          </p:nvSpPr>
          <p:spPr>
            <a:xfrm>
              <a:off x="1091500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E85E1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колективна рисунка;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E5C14381-9A2D-416D-AEB2-CAADF90D633C}"/>
                </a:ext>
              </a:extLst>
            </p:cNvPr>
            <p:cNvSpPr/>
            <p:nvPr/>
          </p:nvSpPr>
          <p:spPr>
            <a:xfrm>
              <a:off x="3651939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AC339A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изготвяне на мултимедийни презентации;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8265C4D7-5572-46AC-827C-78281F894EE9}"/>
                </a:ext>
              </a:extLst>
            </p:cNvPr>
            <p:cNvSpPr/>
            <p:nvPr/>
          </p:nvSpPr>
          <p:spPr>
            <a:xfrm>
              <a:off x="6212378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6953B7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игри –ролеви, ситуационни;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71E35D6C-5596-404E-979D-4B57273BEB35}"/>
                </a:ext>
              </a:extLst>
            </p:cNvPr>
            <p:cNvSpPr/>
            <p:nvPr/>
          </p:nvSpPr>
          <p:spPr>
            <a:xfrm>
              <a:off x="8772817" y="4163391"/>
              <a:ext cx="2327669" cy="13965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671"/>
                <a:gd name="f7" fmla="val 1396603"/>
                <a:gd name="f8" fmla="+- 0 0 -90"/>
                <a:gd name="f9" fmla="*/ f3 1 2327671"/>
                <a:gd name="f10" fmla="*/ f4 1 139660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27671"/>
                <a:gd name="f19" fmla="*/ f15 1 1396603"/>
                <a:gd name="f20" fmla="*/ 0 f16 1"/>
                <a:gd name="f21" fmla="*/ 0 f15 1"/>
                <a:gd name="f22" fmla="*/ 2327671 f16 1"/>
                <a:gd name="f23" fmla="*/ 1396603 f15 1"/>
                <a:gd name="f24" fmla="+- f17 0 f1"/>
                <a:gd name="f25" fmla="*/ f20 1 2327671"/>
                <a:gd name="f26" fmla="*/ f21 1 1396603"/>
                <a:gd name="f27" fmla="*/ f22 1 2327671"/>
                <a:gd name="f28" fmla="*/ f23 1 139660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27671" h="139660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1D7EAB"/>
            </a:solidFill>
            <a:ln w="15873" cap="flat">
              <a:solidFill>
                <a:srgbClr val="FFFFFF"/>
              </a:solidFill>
              <a:prstDash val="solid"/>
            </a:ln>
          </p:spPr>
          <p:txBody>
            <a:bodyPr vert="horz" wrap="square" lIns="60963" tIns="60963" rIns="60963" bIns="60963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600" b="0" i="1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взаимна самооценка и др.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gradFill>
          <a:gsLst>
            <a:gs pos="0">
              <a:srgbClr val="E9C8EF"/>
            </a:gs>
            <a:gs pos="100000">
              <a:srgbClr val="89ADD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:a16="http://schemas.microsoft.com/office/drawing/2014/main" id="{6A9CEDEA-E1E0-41B8-B28E-923C091CD299}"/>
              </a:ext>
            </a:extLst>
          </p:cNvPr>
          <p:cNvSpPr>
            <a:spLocks noMove="1" noResize="1"/>
          </p:cNvSpPr>
          <p:nvPr/>
        </p:nvSpPr>
        <p:spPr>
          <a:xfrm>
            <a:off x="4059936" y="0"/>
            <a:ext cx="8132060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4ECD0E46-2EB7-44CE-A329-0BB56C036CA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059936" cy="6858000"/>
          </a:xfrm>
          <a:prstGeom prst="rect">
            <a:avLst/>
          </a:prstGeom>
          <a:gradFill>
            <a:gsLst>
              <a:gs pos="0">
                <a:srgbClr val="E9C8EF"/>
              </a:gs>
              <a:gs pos="100000">
                <a:srgbClr val="89ADDB"/>
              </a:gs>
            </a:gsLst>
            <a:lin ang="5400000"/>
          </a:gradFill>
          <a:ln cap="flat">
            <a:noFill/>
            <a:prstDash val="solid"/>
          </a:ln>
          <a:effectLst>
            <a:outerShdw dist="12701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w Cen MT"/>
            </a:endParaRPr>
          </a:p>
        </p:txBody>
      </p:sp>
      <p:sp>
        <p:nvSpPr>
          <p:cNvPr id="4" name="Заглавие 1">
            <a:extLst>
              <a:ext uri="{FF2B5EF4-FFF2-40B4-BE49-F238E27FC236}">
                <a16:creationId xmlns:a16="http://schemas.microsoft.com/office/drawing/2014/main" id="{5D23BA77-A4B5-40C8-B62B-2DD62BC32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076" y="1314449"/>
            <a:ext cx="2844003" cy="3680240"/>
          </a:xfrm>
        </p:spPr>
        <p:txBody>
          <a:bodyPr anchorCtr="0"/>
          <a:lstStyle/>
          <a:p>
            <a:pPr lvl="0" algn="l"/>
            <a:r>
              <a:rPr lang="bg-BG" sz="2800"/>
              <a:t>Цел на преподаването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2EC6A1D8-EECA-4AB7-BDE7-9AD9A44190A0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rcRect r="66700" b="77917"/>
          <a:stretch>
            <a:fillRect/>
          </a:stretch>
        </p:blipFill>
        <p:spPr>
          <a:xfrm>
            <a:off x="0" y="0"/>
            <a:ext cx="4059936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1806896F-5AAF-4B1F-897E-10A69C108BA9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rcRect l="78750" t="72830" b="14149"/>
          <a:stretch>
            <a:fillRect/>
          </a:stretch>
        </p:blipFill>
        <p:spPr>
          <a:xfrm>
            <a:off x="1377058" y="5962902"/>
            <a:ext cx="2590796" cy="89292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64983162-3B26-4EBC-A60A-A29488EB243E}"/>
              </a:ext>
            </a:extLst>
          </p:cNvPr>
          <p:cNvGrpSpPr/>
          <p:nvPr/>
        </p:nvGrpSpPr>
        <p:grpSpPr>
          <a:xfrm>
            <a:off x="4594229" y="888997"/>
            <a:ext cx="6683366" cy="4606920"/>
            <a:chOff x="4594229" y="888997"/>
            <a:chExt cx="6683366" cy="4606920"/>
          </a:xfrm>
        </p:grpSpPr>
        <p:sp>
          <p:nvSpPr>
            <p:cNvPr id="8" name="Свободна форма: фигура 7">
              <a:extLst>
                <a:ext uri="{FF2B5EF4-FFF2-40B4-BE49-F238E27FC236}">
                  <a16:creationId xmlns:a16="http://schemas.microsoft.com/office/drawing/2014/main" id="{6767A551-35E0-49B2-ACB7-A70A3F7E2D41}"/>
                </a:ext>
              </a:extLst>
            </p:cNvPr>
            <p:cNvSpPr/>
            <p:nvPr/>
          </p:nvSpPr>
          <p:spPr>
            <a:xfrm>
              <a:off x="4594229" y="8889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B964AA"/>
                </a:gs>
                <a:gs pos="100000">
                  <a:srgbClr val="AE419D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86831" tIns="86831" rIns="1206779" bIns="86831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5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стимулиране индивидуалната активност и личностна изява на учениците.</a:t>
              </a:r>
              <a:endPara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9" name="Свободна форма: фигура 8">
              <a:extLst>
                <a:ext uri="{FF2B5EF4-FFF2-40B4-BE49-F238E27FC236}">
                  <a16:creationId xmlns:a16="http://schemas.microsoft.com/office/drawing/2014/main" id="{F12AD53F-1700-4EAC-9005-64E38A1D5D15}"/>
                </a:ext>
              </a:extLst>
            </p:cNvPr>
            <p:cNvSpPr/>
            <p:nvPr/>
          </p:nvSpPr>
          <p:spPr>
            <a:xfrm>
              <a:off x="5042010" y="20867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AF69BE"/>
                </a:gs>
                <a:gs pos="100000">
                  <a:srgbClr val="A147B4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86831" tIns="86831" rIns="1193410" bIns="86831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5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повишаване на интереса на учениците към изучавания материал и превръщането им в активни участници в учебния процес.</a:t>
              </a:r>
              <a:endPara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0" name="Свободна форма: фигура 9">
              <a:extLst>
                <a:ext uri="{FF2B5EF4-FFF2-40B4-BE49-F238E27FC236}">
                  <a16:creationId xmlns:a16="http://schemas.microsoft.com/office/drawing/2014/main" id="{13982744-71DD-48A1-B98E-57B36C5E1451}"/>
                </a:ext>
              </a:extLst>
            </p:cNvPr>
            <p:cNvSpPr/>
            <p:nvPr/>
          </p:nvSpPr>
          <p:spPr>
            <a:xfrm>
              <a:off x="5483117" y="32845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996FC3"/>
                </a:gs>
                <a:gs pos="100000">
                  <a:srgbClr val="854F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86831" tIns="86831" rIns="1186726" bIns="86831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500" b="0" i="0" u="none" strike="noStrike" kern="1200" cap="none" spc="0" baseline="0">
                  <a:solidFill>
                    <a:srgbClr val="FFFFFF"/>
                  </a:solidFill>
                  <a:uFillTx/>
                  <a:latin typeface="Tw Cen MT"/>
                </a:rPr>
                <a:t>отстояването на активна  гражданска позиция.</a:t>
              </a:r>
              <a:endPara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1" name="Свободна форма: фигура 10">
              <a:extLst>
                <a:ext uri="{FF2B5EF4-FFF2-40B4-BE49-F238E27FC236}">
                  <a16:creationId xmlns:a16="http://schemas.microsoft.com/office/drawing/2014/main" id="{5190FF0C-5ECF-443D-B771-B9164CF0E026}"/>
                </a:ext>
              </a:extLst>
            </p:cNvPr>
            <p:cNvSpPr/>
            <p:nvPr/>
          </p:nvSpPr>
          <p:spPr>
            <a:xfrm>
              <a:off x="5930898" y="4482397"/>
              <a:ext cx="5346697" cy="101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46700"/>
                <a:gd name="f7" fmla="val 1013523"/>
                <a:gd name="f8" fmla="val 101352"/>
                <a:gd name="f9" fmla="val 45377"/>
                <a:gd name="f10" fmla="val 5245348"/>
                <a:gd name="f11" fmla="val 5301323"/>
                <a:gd name="f12" fmla="val 912171"/>
                <a:gd name="f13" fmla="val 968146"/>
                <a:gd name="f14" fmla="+- 0 0 -90"/>
                <a:gd name="f15" fmla="*/ f3 1 5346700"/>
                <a:gd name="f16" fmla="*/ f4 1 1013523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5346700"/>
                <a:gd name="f25" fmla="*/ f21 1 1013523"/>
                <a:gd name="f26" fmla="*/ 0 f22 1"/>
                <a:gd name="f27" fmla="*/ 101352 f21 1"/>
                <a:gd name="f28" fmla="*/ 101352 f22 1"/>
                <a:gd name="f29" fmla="*/ 0 f21 1"/>
                <a:gd name="f30" fmla="*/ 5245348 f22 1"/>
                <a:gd name="f31" fmla="*/ 5346700 f22 1"/>
                <a:gd name="f32" fmla="*/ 912171 f21 1"/>
                <a:gd name="f33" fmla="*/ 1013523 f21 1"/>
                <a:gd name="f34" fmla="+- f23 0 f1"/>
                <a:gd name="f35" fmla="*/ f26 1 5346700"/>
                <a:gd name="f36" fmla="*/ f27 1 1013523"/>
                <a:gd name="f37" fmla="*/ f28 1 5346700"/>
                <a:gd name="f38" fmla="*/ f29 1 1013523"/>
                <a:gd name="f39" fmla="*/ f30 1 5346700"/>
                <a:gd name="f40" fmla="*/ f31 1 5346700"/>
                <a:gd name="f41" fmla="*/ f32 1 1013523"/>
                <a:gd name="f42" fmla="*/ f33 1 1013523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5346700" h="101352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8879C4"/>
                </a:gs>
                <a:gs pos="100000">
                  <a:srgbClr val="6F5BB9"/>
                </a:gs>
              </a:gsLst>
              <a:lin ang="5400000"/>
            </a:gradFill>
            <a:ln cap="flat">
              <a:noFill/>
              <a:prstDash val="solid"/>
            </a:ln>
            <a:effectLst>
              <a:outerShdw dist="25402" dir="5400000" algn="tl">
                <a:srgbClr val="000000">
                  <a:alpha val="28000"/>
                </a:srgbClr>
              </a:outerShdw>
            </a:effectLst>
          </p:spPr>
          <p:txBody>
            <a:bodyPr vert="horz" wrap="square" lIns="86831" tIns="86831" rIns="1193410" bIns="86831" anchor="ctr" anchorCtr="0" compatLnSpc="1">
              <a:noAutofit/>
            </a:bodyPr>
            <a:lstStyle/>
            <a:p>
              <a:pPr marL="0" marR="0" lvl="0" indent="0" algn="l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bg-BG" sz="1500" b="0" i="0" u="none" strike="noStrike" kern="1200" cap="none" spc="0" baseline="0" dirty="0">
                  <a:solidFill>
                    <a:srgbClr val="FFFFFF"/>
                  </a:solidFill>
                  <a:uFillTx/>
                  <a:latin typeface="Tw Cen MT"/>
                </a:rPr>
                <a:t>Формиране на лично отношение към общочовешките ценности.</a:t>
              </a:r>
              <a:endParaRPr lang="en-US" sz="1500" b="0" i="0" u="none" strike="noStrike" kern="1200" cap="none" spc="0" baseline="0" dirty="0">
                <a:solidFill>
                  <a:srgbClr val="FFFFFF"/>
                </a:solidFill>
                <a:uFillTx/>
                <a:latin typeface="Tw Cen MT"/>
              </a:endParaRPr>
            </a:p>
          </p:txBody>
        </p:sp>
        <p:sp>
          <p:nvSpPr>
            <p:cNvPr id="12" name="Свободна форма: фигура 11">
              <a:extLst>
                <a:ext uri="{FF2B5EF4-FFF2-40B4-BE49-F238E27FC236}">
                  <a16:creationId xmlns:a16="http://schemas.microsoft.com/office/drawing/2014/main" id="{D725A17E-5F8C-4850-B74F-B88F6B992DC1}"/>
                </a:ext>
              </a:extLst>
            </p:cNvPr>
            <p:cNvSpPr/>
            <p:nvPr/>
          </p:nvSpPr>
          <p:spPr>
            <a:xfrm>
              <a:off x="9282138" y="16652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E3CDDE">
                <a:alpha val="90000"/>
              </a:srgbClr>
            </a:solidFill>
            <a:ln w="9528" cap="flat">
              <a:solidFill>
                <a:srgbClr val="B4A3B1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3" name="Свободна форма: фигура 12">
              <a:extLst>
                <a:ext uri="{FF2B5EF4-FFF2-40B4-BE49-F238E27FC236}">
                  <a16:creationId xmlns:a16="http://schemas.microsoft.com/office/drawing/2014/main" id="{791F9C7D-88F4-4A7B-B642-AAD44CBE8698}"/>
                </a:ext>
              </a:extLst>
            </p:cNvPr>
            <p:cNvSpPr/>
            <p:nvPr/>
          </p:nvSpPr>
          <p:spPr>
            <a:xfrm>
              <a:off x="9729920" y="28630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ECFE4">
                <a:alpha val="90000"/>
              </a:srgbClr>
            </a:solidFill>
            <a:ln w="9528" cap="flat">
              <a:solidFill>
                <a:srgbClr val="B0A5B6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  <p:sp>
          <p:nvSpPr>
            <p:cNvPr id="14" name="Свободна форма: фигура 13">
              <a:extLst>
                <a:ext uri="{FF2B5EF4-FFF2-40B4-BE49-F238E27FC236}">
                  <a16:creationId xmlns:a16="http://schemas.microsoft.com/office/drawing/2014/main" id="{4D64A3C8-14D4-4419-A8B5-AAD77779D36E}"/>
                </a:ext>
              </a:extLst>
            </p:cNvPr>
            <p:cNvSpPr/>
            <p:nvPr/>
          </p:nvSpPr>
          <p:spPr>
            <a:xfrm>
              <a:off x="10171026" y="4060868"/>
              <a:ext cx="658788" cy="6587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58790"/>
                <a:gd name="f7" fmla="val 362335"/>
                <a:gd name="f8" fmla="val 148228"/>
                <a:gd name="f9" fmla="val 510562"/>
                <a:gd name="f10" fmla="val 329395"/>
                <a:gd name="f11" fmla="+- 0 0 -90"/>
                <a:gd name="f12" fmla="*/ f3 1 658790"/>
                <a:gd name="f13" fmla="*/ f4 1 65879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658790"/>
                <a:gd name="f20" fmla="*/ 0 f17 1"/>
                <a:gd name="f21" fmla="*/ 362335 f17 1"/>
                <a:gd name="f22" fmla="*/ 148228 f17 1"/>
                <a:gd name="f23" fmla="*/ 510562 f17 1"/>
                <a:gd name="f24" fmla="*/ 658790 f17 1"/>
                <a:gd name="f25" fmla="*/ 329395 f17 1"/>
                <a:gd name="f26" fmla="+- f18 0 f1"/>
                <a:gd name="f27" fmla="*/ f20 1 658790"/>
                <a:gd name="f28" fmla="*/ f21 1 658790"/>
                <a:gd name="f29" fmla="*/ f22 1 658790"/>
                <a:gd name="f30" fmla="*/ f23 1 658790"/>
                <a:gd name="f31" fmla="*/ f24 1 658790"/>
                <a:gd name="f32" fmla="*/ f25 1 658790"/>
                <a:gd name="f33" fmla="*/ f14 1 f19"/>
                <a:gd name="f34" fmla="*/ f15 1 f19"/>
                <a:gd name="f35" fmla="*/ f27 1 f19"/>
                <a:gd name="f36" fmla="*/ f28 1 f19"/>
                <a:gd name="f37" fmla="*/ f29 1 f19"/>
                <a:gd name="f38" fmla="*/ f30 1 f19"/>
                <a:gd name="f39" fmla="*/ f31 1 f19"/>
                <a:gd name="f40" fmla="*/ f32 1 f19"/>
                <a:gd name="f41" fmla="*/ f33 f12 1"/>
                <a:gd name="f42" fmla="*/ f34 f12 1"/>
                <a:gd name="f43" fmla="*/ f34 f13 1"/>
                <a:gd name="f44" fmla="*/ f33 f13 1"/>
                <a:gd name="f45" fmla="*/ f35 f12 1"/>
                <a:gd name="f46" fmla="*/ f36 f13 1"/>
                <a:gd name="f47" fmla="*/ f37 f12 1"/>
                <a:gd name="f48" fmla="*/ f35 f13 1"/>
                <a:gd name="f49" fmla="*/ f38 f12 1"/>
                <a:gd name="f50" fmla="*/ f39 f12 1"/>
                <a:gd name="f51" fmla="*/ f40 f12 1"/>
                <a:gd name="f52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45" y="f46"/>
                </a:cxn>
                <a:cxn ang="f26">
                  <a:pos x="f47" y="f46"/>
                </a:cxn>
                <a:cxn ang="f26">
                  <a:pos x="f47" y="f48"/>
                </a:cxn>
                <a:cxn ang="f26">
                  <a:pos x="f49" y="f48"/>
                </a:cxn>
                <a:cxn ang="f26">
                  <a:pos x="f49" y="f46"/>
                </a:cxn>
                <a:cxn ang="f26">
                  <a:pos x="f50" y="f46"/>
                </a:cxn>
                <a:cxn ang="f26">
                  <a:pos x="f51" y="f52"/>
                </a:cxn>
                <a:cxn ang="f26">
                  <a:pos x="f45" y="f46"/>
                </a:cxn>
              </a:cxnLst>
              <a:rect l="f41" t="f44" r="f42" b="f43"/>
              <a:pathLst>
                <a:path w="658790" h="658790">
                  <a:moveTo>
                    <a:pt x="f5" y="f7"/>
                  </a:moveTo>
                  <a:lnTo>
                    <a:pt x="f8" y="f7"/>
                  </a:lnTo>
                  <a:lnTo>
                    <a:pt x="f8" y="f5"/>
                  </a:lnTo>
                  <a:lnTo>
                    <a:pt x="f9" y="f5"/>
                  </a:lnTo>
                  <a:lnTo>
                    <a:pt x="f9" y="f7"/>
                  </a:lnTo>
                  <a:lnTo>
                    <a:pt x="f6" y="f7"/>
                  </a:lnTo>
                  <a:lnTo>
                    <a:pt x="f10" y="f6"/>
                  </a:lnTo>
                  <a:lnTo>
                    <a:pt x="f5" y="f7"/>
                  </a:lnTo>
                  <a:close/>
                </a:path>
              </a:pathLst>
            </a:custGeom>
            <a:solidFill>
              <a:srgbClr val="D4D1E6">
                <a:alpha val="90000"/>
              </a:srgbClr>
            </a:solidFill>
            <a:ln w="9528" cap="flat">
              <a:solidFill>
                <a:srgbClr val="A8A6B7">
                  <a:alpha val="90000"/>
                </a:srgbClr>
              </a:solidFill>
              <a:prstDash val="solid"/>
            </a:ln>
          </p:spPr>
          <p:txBody>
            <a:bodyPr vert="horz" wrap="square" lIns="190140" tIns="41906" rIns="190140" bIns="204962" anchor="ctr" anchorCtr="1" compatLnSpc="1">
              <a:noAutofit/>
            </a:bodyPr>
            <a:lstStyle/>
            <a:p>
              <a:pPr marL="0" marR="0" lvl="0" indent="0" algn="ctr" defTabSz="14668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33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Капчиц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Widescreen</PresentationFormat>
  <Paragraphs>106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Капчица</vt:lpstr>
      <vt:lpstr>ПРОФЕСИОНАЛНО ПОРТФОЛИО НА Оля Борисова  Георгиева - Стринска  </vt:lpstr>
      <vt:lpstr>„ Децата трябва да бъдат научени как да мислят, а не какво да мислят.“                     Маргарит Мид   „ За да бъдеш добър преподавател, необходимо е да обичаш, това което преподаваш, и тези, на които преподаваш.“                  В.О.Ключевски</vt:lpstr>
      <vt:lpstr>Съдържание</vt:lpstr>
      <vt:lpstr>Аз съм… </vt:lpstr>
      <vt:lpstr>Социални умения</vt:lpstr>
      <vt:lpstr>Технически умения</vt:lpstr>
      <vt:lpstr>Учителят е ум и сърце… </vt:lpstr>
      <vt:lpstr>Методи на преподаване  </vt:lpstr>
      <vt:lpstr>Цел на преподаването</vt:lpstr>
      <vt:lpstr>Участие в квалификационни курсове:</vt:lpstr>
      <vt:lpstr>Участие в квалификационни курсове:</vt:lpstr>
      <vt:lpstr> Участие в квалификационни курсове:</vt:lpstr>
      <vt:lpstr>Участие в квалификационни курсове:</vt:lpstr>
      <vt:lpstr>Участие в квалификационни курсове:</vt:lpstr>
      <vt:lpstr>Преподавани предмети : </vt:lpstr>
      <vt:lpstr>В работата си използвам</vt:lpstr>
      <vt:lpstr>Работа с ученици и родители</vt:lpstr>
      <vt:lpstr>Заедно постигаме повече!</vt:lpstr>
      <vt:lpstr>Извънкласна дейност</vt:lpstr>
      <vt:lpstr>Извънкласни дейности</vt:lpstr>
      <vt:lpstr>В екип нещата се получават</vt:lpstr>
      <vt:lpstr>Кой ще бъде носител на най – много добродетели?</vt:lpstr>
      <vt:lpstr>Контакти</vt:lpstr>
      <vt:lpstr>Благодаря за вниманието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ПРОФЕСИОНАЛНО ПОРТФОЛИО НА Оля Борисова  Георгиева - Стринска</dc:title>
  <dc:creator>Sentinel</dc:creator>
  <cp:lastModifiedBy>Борислава Хаджийска</cp:lastModifiedBy>
  <cp:revision>2</cp:revision>
  <dcterms:created xsi:type="dcterms:W3CDTF">2020-06-03T10:09:53Z</dcterms:created>
  <dcterms:modified xsi:type="dcterms:W3CDTF">2020-10-02T09:22:33Z</dcterms:modified>
</cp:coreProperties>
</file>